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4"/>
  </p:sldMasterIdLst>
  <p:sldIdLst>
    <p:sldId id="257" r:id="rId5"/>
    <p:sldId id="258" r:id="rId6"/>
    <p:sldId id="259" r:id="rId7"/>
    <p:sldId id="277" r:id="rId8"/>
    <p:sldId id="271" r:id="rId9"/>
    <p:sldId id="272" r:id="rId10"/>
    <p:sldId id="260" r:id="rId11"/>
    <p:sldId id="261" r:id="rId12"/>
    <p:sldId id="262" r:id="rId13"/>
    <p:sldId id="264" r:id="rId14"/>
    <p:sldId id="263" r:id="rId15"/>
    <p:sldId id="279" r:id="rId16"/>
    <p:sldId id="265" r:id="rId17"/>
    <p:sldId id="267" r:id="rId18"/>
    <p:sldId id="274" r:id="rId19"/>
    <p:sldId id="280" r:id="rId20"/>
    <p:sldId id="273" r:id="rId21"/>
    <p:sldId id="276" r:id="rId22"/>
    <p:sldId id="275" r:id="rId23"/>
    <p:sldId id="269" r:id="rId24"/>
    <p:sldId id="270" r:id="rId25"/>
    <p:sldId id="268"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0AFAE-3A86-4EFE-874D-31CF4B29E17A}" v="238" dt="2020-03-13T13:29:45.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600" dirty="0"/>
            <a:t>Part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600" b="0" i="0" dirty="0"/>
            <a:t>Why Python?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800" dirty="0"/>
            <a:t>Part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en-US" sz="1600" dirty="0"/>
            <a:t>Develop Environment Setup</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custT="1"/>
      <dgm:spPr/>
      <dgm:t>
        <a:bodyPr/>
        <a:lstStyle/>
        <a:p>
          <a:r>
            <a:rPr lang="en-US" sz="1800" dirty="0"/>
            <a:t>Part  3</a:t>
          </a:r>
          <a:endParaRPr lang="en-US" sz="1200" dirty="0"/>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r>
            <a:rPr lang="en-US" sz="1600" dirty="0"/>
            <a:t>Hello Python</a:t>
          </a:r>
          <a:r>
            <a:rPr lang="zh-CN" altLang="en-US" sz="1600" dirty="0"/>
            <a:t>！</a:t>
          </a:r>
          <a:endParaRPr lang="en-US" sz="1600"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dirty="0"/>
            <a:t>Part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0" i="0" kern="1200" dirty="0"/>
            <a:t>Why Python? </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Develop Environment Setup</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3</a:t>
          </a:r>
          <a:endParaRPr lang="en-US" sz="1200" kern="1200" dirty="0"/>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Hello Python</a:t>
          </a:r>
          <a:r>
            <a:rPr lang="zh-CN" altLang="en-US" sz="1600" kern="1200" dirty="0"/>
            <a:t>！</a:t>
          </a:r>
          <a:endParaRPr lang="en-US" sz="1600" kern="1200" dirty="0"/>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prindy/python_from_0_to_0.1"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runoob.com/try/runcode.php?filename=HelloWorld&amp;type=python3"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omments" Target="../comments/comment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jg.io/r/words/crawl-ci.html" TargetMode="External"/><Relationship Id="rId7" Type="http://schemas.openxmlformats.org/officeDocument/2006/relationships/image" Target="../media/image17.png"/><Relationship Id="rId2" Type="http://schemas.openxmlformats.org/officeDocument/2006/relationships/hyperlink" Target="https://github.com/chinese-poetry/chinese-poetry"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cnblogs.com/kaid/p/9016673.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009347"/>
          </a:xfrm>
        </p:spPr>
        <p:txBody>
          <a:bodyPr>
            <a:normAutofit/>
          </a:bodyPr>
          <a:lstStyle/>
          <a:p>
            <a:r>
              <a:rPr lang="en-US" dirty="0"/>
              <a:t>Learning Python from 0 to 0.1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029779"/>
            <a:ext cx="10993546" cy="933900"/>
          </a:xfrm>
        </p:spPr>
        <p:txBody>
          <a:bodyPr>
            <a:normAutofit/>
          </a:bodyPr>
          <a:lstStyle/>
          <a:p>
            <a:r>
              <a:rPr lang="en-US" dirty="0"/>
              <a:t>Lesson 1  Hello python!</a:t>
            </a:r>
          </a:p>
          <a:p>
            <a:r>
              <a:rPr lang="en-US" dirty="0"/>
              <a:t>																		Sprindy</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41047" y="3050209"/>
            <a:ext cx="11368353" cy="3342124"/>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endParaRPr lang="en-US" altLang="zh-CN" b="1" dirty="0"/>
          </a:p>
          <a:p>
            <a:r>
              <a:rPr lang="zh-CN" altLang="en-US" dirty="0"/>
              <a:t>网络爬虫（脚本）</a:t>
            </a:r>
            <a:endParaRPr lang="en-US" altLang="zh-CN" dirty="0"/>
          </a:p>
          <a:p>
            <a:r>
              <a:rPr lang="zh-CN" altLang="en-US" b="1" strike="sngStrike" dirty="0"/>
              <a:t>游戏开发</a:t>
            </a:r>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5337ABAE-D4B7-44F0-96E9-30BD82D47E0E}"/>
              </a:ext>
            </a:extLst>
          </p:cNvPr>
          <p:cNvPicPr>
            <a:picLocks noChangeAspect="1"/>
          </p:cNvPicPr>
          <p:nvPr/>
        </p:nvPicPr>
        <p:blipFill>
          <a:blip r:embed="rId2"/>
          <a:stretch>
            <a:fillRect/>
          </a:stretch>
        </p:blipFill>
        <p:spPr>
          <a:xfrm>
            <a:off x="3038475" y="2302831"/>
            <a:ext cx="3048000" cy="2252337"/>
          </a:xfrm>
          <a:prstGeom prst="rect">
            <a:avLst/>
          </a:prstGeom>
        </p:spPr>
      </p:pic>
      <p:pic>
        <p:nvPicPr>
          <p:cNvPr id="8" name="Picture 7">
            <a:extLst>
              <a:ext uri="{FF2B5EF4-FFF2-40B4-BE49-F238E27FC236}">
                <a16:creationId xmlns:a16="http://schemas.microsoft.com/office/drawing/2014/main" id="{8751830D-AF76-4F83-9433-1F7280DB842D}"/>
              </a:ext>
            </a:extLst>
          </p:cNvPr>
          <p:cNvPicPr>
            <a:picLocks noChangeAspect="1"/>
          </p:cNvPicPr>
          <p:nvPr/>
        </p:nvPicPr>
        <p:blipFill>
          <a:blip r:embed="rId3"/>
          <a:stretch>
            <a:fillRect/>
          </a:stretch>
        </p:blipFill>
        <p:spPr>
          <a:xfrm>
            <a:off x="6524625" y="3107844"/>
            <a:ext cx="3810000" cy="3048000"/>
          </a:xfrm>
          <a:prstGeom prst="rect">
            <a:avLst/>
          </a:prstGeom>
        </p:spPr>
      </p:pic>
    </p:spTree>
    <p:extLst>
      <p:ext uri="{BB962C8B-B14F-4D97-AF65-F5344CB8AC3E}">
        <p14:creationId xmlns:p14="http://schemas.microsoft.com/office/powerpoint/2010/main" val="3010484002"/>
      </p:ext>
    </p:extLst>
  </p:cSld>
  <p:clrMapOvr>
    <a:masterClrMapping/>
  </p:clrMapOvr>
  <mc:AlternateContent xmlns:mc="http://schemas.openxmlformats.org/markup-compatibility/2006" xmlns:p14="http://schemas.microsoft.com/office/powerpoint/2010/main">
    <mc:Choice Requires="p14">
      <p:transition spd="slow" p14:dur="2000" advTm="9654"/>
    </mc:Choice>
    <mc:Fallback xmlns="">
      <p:transition spd="slow" advTm="965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0" indent="0">
              <a:buNone/>
            </a:pPr>
            <a:endParaRPr lang="en-US" altLang="zh-CN" b="1" dirty="0"/>
          </a:p>
          <a:p>
            <a:r>
              <a:rPr lang="zh-CN" altLang="en-US" b="1" dirty="0"/>
              <a:t>需要的资料和工具我都放到了</a:t>
            </a:r>
            <a:r>
              <a:rPr lang="en-US" altLang="zh-CN" b="1" dirty="0"/>
              <a:t>(</a:t>
            </a:r>
            <a:r>
              <a:rPr lang="zh-CN" altLang="en-US" b="1" dirty="0"/>
              <a:t>有图是文件</a:t>
            </a:r>
            <a:r>
              <a:rPr lang="en-US" altLang="zh-CN" b="1" dirty="0"/>
              <a:t>list)</a:t>
            </a:r>
            <a:r>
              <a:rPr lang="zh-CN" altLang="en-US" b="1" dirty="0"/>
              <a:t>，可以打包下载，也可以在后面</a:t>
            </a:r>
            <a:r>
              <a:rPr lang="en-US" altLang="zh-CN" b="1" dirty="0"/>
              <a:t>PPT</a:t>
            </a:r>
            <a:r>
              <a:rPr lang="zh-CN" altLang="en-US" b="1" dirty="0"/>
              <a:t>上的各个网址上下载</a:t>
            </a:r>
            <a:endParaRPr lang="en-US" altLang="zh-CN" b="1" dirty="0"/>
          </a:p>
          <a:p>
            <a:r>
              <a:rPr lang="en-US" sz="1400" dirty="0">
                <a:hlinkClick r:id="rId2"/>
              </a:rPr>
              <a:t>https://github.com/sprindy/python_from_0_to_0.1</a:t>
            </a:r>
            <a:endParaRPr lang="en-US" altLang="zh-CN" sz="1400" b="1" dirty="0"/>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p:txBody>
      </p:sp>
      <p:pic>
        <p:nvPicPr>
          <p:cNvPr id="6" name="Picture 5">
            <a:extLst>
              <a:ext uri="{FF2B5EF4-FFF2-40B4-BE49-F238E27FC236}">
                <a16:creationId xmlns:a16="http://schemas.microsoft.com/office/drawing/2014/main" id="{64E72A89-39CF-4338-BECC-E39AFD8D9644}"/>
              </a:ext>
            </a:extLst>
          </p:cNvPr>
          <p:cNvPicPr>
            <a:picLocks noChangeAspect="1"/>
          </p:cNvPicPr>
          <p:nvPr/>
        </p:nvPicPr>
        <p:blipFill>
          <a:blip r:embed="rId3"/>
          <a:stretch>
            <a:fillRect/>
          </a:stretch>
        </p:blipFill>
        <p:spPr>
          <a:xfrm>
            <a:off x="612817" y="2871976"/>
            <a:ext cx="7161975" cy="3721217"/>
          </a:xfrm>
          <a:prstGeom prst="rect">
            <a:avLst/>
          </a:prstGeom>
        </p:spPr>
      </p:pic>
      <p:pic>
        <p:nvPicPr>
          <p:cNvPr id="7" name="Picture 6">
            <a:extLst>
              <a:ext uri="{FF2B5EF4-FFF2-40B4-BE49-F238E27FC236}">
                <a16:creationId xmlns:a16="http://schemas.microsoft.com/office/drawing/2014/main" id="{0693F52B-553F-42F1-89BC-CC3FF7F312ED}"/>
              </a:ext>
            </a:extLst>
          </p:cNvPr>
          <p:cNvPicPr>
            <a:picLocks noChangeAspect="1"/>
          </p:cNvPicPr>
          <p:nvPr/>
        </p:nvPicPr>
        <p:blipFill>
          <a:blip r:embed="rId4"/>
          <a:stretch>
            <a:fillRect/>
          </a:stretch>
        </p:blipFill>
        <p:spPr>
          <a:xfrm>
            <a:off x="6648012" y="2586750"/>
            <a:ext cx="4931171" cy="1691635"/>
          </a:xfrm>
          <a:prstGeom prst="rect">
            <a:avLst/>
          </a:prstGeom>
        </p:spPr>
      </p:pic>
    </p:spTree>
    <p:extLst>
      <p:ext uri="{BB962C8B-B14F-4D97-AF65-F5344CB8AC3E}">
        <p14:creationId xmlns:p14="http://schemas.microsoft.com/office/powerpoint/2010/main" val="274526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r>
              <a:rPr lang="zh-CN" altLang="en-US" dirty="0">
                <a:hlinkClick r:id="rId2"/>
              </a:rPr>
              <a:t>请参考下面这个详细流程：</a:t>
            </a:r>
            <a:endParaRPr lang="en-US" dirty="0">
              <a:hlinkClick r:id="rId2"/>
            </a:endParaRPr>
          </a:p>
          <a:p>
            <a:pPr marL="324000" lvl="1" indent="0">
              <a:buNone/>
            </a:pPr>
            <a:r>
              <a:rPr lang="en-US" dirty="0">
                <a:hlinkClick r:id="rId2"/>
              </a:rPr>
              <a:t>https://www.cnblogs.com/weven/p/7252917.html</a:t>
            </a:r>
            <a:endParaRPr lang="zh-CN" altLang="en-US" dirty="0"/>
          </a:p>
          <a:p>
            <a:pPr marL="324000" lvl="1" indent="0">
              <a:buNone/>
            </a:pPr>
            <a:endParaRPr lang="en-US" altLang="zh-CN" u="sng" dirty="0">
              <a:hlinkClick r:id="rId3"/>
            </a:endParaRPr>
          </a:p>
          <a:p>
            <a:pPr marL="324000" lvl="1" indent="0">
              <a:buNone/>
            </a:pPr>
            <a:r>
              <a:rPr lang="en-US" altLang="zh-CN" u="sng" dirty="0">
                <a:hlinkClick r:id="rId3"/>
              </a:rPr>
              <a:t>1. Python</a:t>
            </a:r>
            <a:r>
              <a:rPr lang="zh-CN" altLang="en-US" u="sng" dirty="0">
                <a:hlinkClick r:id="rId3"/>
              </a:rPr>
              <a:t>官方网站</a:t>
            </a:r>
            <a:r>
              <a:rPr lang="zh-CN" altLang="en-US" dirty="0"/>
              <a:t>下载安装包</a:t>
            </a:r>
            <a:endParaRPr lang="en-US" altLang="zh-CN" dirty="0"/>
          </a:p>
          <a:p>
            <a:pPr marL="324000" lvl="1" indent="0">
              <a:buNone/>
            </a:pPr>
            <a:endParaRPr lang="en-US" altLang="zh-CN" dirty="0"/>
          </a:p>
          <a:p>
            <a:pPr marL="324000" lvl="1" indent="0">
              <a:buNone/>
            </a:pPr>
            <a:r>
              <a:rPr lang="en-US" altLang="zh-CN" dirty="0"/>
              <a:t>2. </a:t>
            </a:r>
            <a:r>
              <a:rPr lang="zh-CN" altLang="en-US" dirty="0"/>
              <a:t>根据自己的电脑安装</a:t>
            </a:r>
            <a:r>
              <a:rPr lang="en-US" altLang="zh-CN" dirty="0"/>
              <a:t>32</a:t>
            </a:r>
            <a:r>
              <a:rPr lang="zh-CN" altLang="en-US" dirty="0"/>
              <a:t>位或者</a:t>
            </a:r>
            <a:r>
              <a:rPr lang="en-US" altLang="zh-CN" dirty="0"/>
              <a:t>64</a:t>
            </a:r>
            <a:r>
              <a:rPr lang="zh-CN" altLang="en-US" dirty="0"/>
              <a:t>位</a:t>
            </a:r>
            <a:endParaRPr lang="en-US" altLang="zh-CN" dirty="0"/>
          </a:p>
          <a:p>
            <a:pPr marL="0" indent="0">
              <a:buNone/>
            </a:pPr>
            <a:endParaRPr lang="en-US" altLang="zh-CN" b="1" dirty="0"/>
          </a:p>
          <a:p>
            <a:endParaRPr lang="en-US" altLang="zh-CN" b="1" dirty="0"/>
          </a:p>
          <a:p>
            <a:r>
              <a:rPr lang="zh-CN" altLang="en-US" b="1" dirty="0">
                <a:solidFill>
                  <a:srgbClr val="FF0000"/>
                </a:solidFill>
              </a:rPr>
              <a:t>安装时这个“添加到</a:t>
            </a:r>
            <a:r>
              <a:rPr lang="en-US" altLang="zh-CN" b="1" dirty="0">
                <a:solidFill>
                  <a:srgbClr val="FF0000"/>
                </a:solidFill>
              </a:rPr>
              <a:t>PATH</a:t>
            </a:r>
            <a:r>
              <a:rPr lang="zh-CN" altLang="en-US" b="1" dirty="0">
                <a:solidFill>
                  <a:srgbClr val="FF0000"/>
                </a:solidFill>
              </a:rPr>
              <a:t>”一定要勾选！</a:t>
            </a:r>
            <a:endParaRPr lang="en-US" altLang="zh-CN" b="1" dirty="0">
              <a:solidFill>
                <a:srgbClr val="FF0000"/>
              </a:solidFill>
            </a:endParaRPr>
          </a:p>
        </p:txBody>
      </p:sp>
      <p:pic>
        <p:nvPicPr>
          <p:cNvPr id="4" name="Picture 3">
            <a:extLst>
              <a:ext uri="{FF2B5EF4-FFF2-40B4-BE49-F238E27FC236}">
                <a16:creationId xmlns:a16="http://schemas.microsoft.com/office/drawing/2014/main" id="{6968B181-FCDB-4525-B39B-B3D6CD7F4011}"/>
              </a:ext>
            </a:extLst>
          </p:cNvPr>
          <p:cNvPicPr>
            <a:picLocks noChangeAspect="1"/>
          </p:cNvPicPr>
          <p:nvPr/>
        </p:nvPicPr>
        <p:blipFill>
          <a:blip r:embed="rId4"/>
          <a:stretch>
            <a:fillRect/>
          </a:stretch>
        </p:blipFill>
        <p:spPr>
          <a:xfrm>
            <a:off x="5790636" y="1501629"/>
            <a:ext cx="5547749" cy="2652264"/>
          </a:xfrm>
          <a:prstGeom prst="rect">
            <a:avLst/>
          </a:prstGeom>
        </p:spPr>
      </p:pic>
      <p:pic>
        <p:nvPicPr>
          <p:cNvPr id="9" name="Picture 8">
            <a:extLst>
              <a:ext uri="{FF2B5EF4-FFF2-40B4-BE49-F238E27FC236}">
                <a16:creationId xmlns:a16="http://schemas.microsoft.com/office/drawing/2014/main" id="{285B8D54-4721-4321-85CD-28A011A23250}"/>
              </a:ext>
            </a:extLst>
          </p:cNvPr>
          <p:cNvPicPr>
            <a:picLocks noChangeAspect="1"/>
          </p:cNvPicPr>
          <p:nvPr/>
        </p:nvPicPr>
        <p:blipFill>
          <a:blip r:embed="rId5"/>
          <a:stretch>
            <a:fillRect/>
          </a:stretch>
        </p:blipFill>
        <p:spPr>
          <a:xfrm>
            <a:off x="5362575" y="4315517"/>
            <a:ext cx="5719762" cy="2538911"/>
          </a:xfrm>
          <a:prstGeom prst="rect">
            <a:avLst/>
          </a:prstGeom>
        </p:spPr>
      </p:pic>
    </p:spTree>
    <p:extLst>
      <p:ext uri="{BB962C8B-B14F-4D97-AF65-F5344CB8AC3E}">
        <p14:creationId xmlns:p14="http://schemas.microsoft.com/office/powerpoint/2010/main" val="160077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lvl="1"/>
            <a:r>
              <a:rPr lang="zh-CN" altLang="en-US" dirty="0"/>
              <a:t>命令提示行里确认安装成功</a:t>
            </a:r>
            <a:endParaRPr lang="en-US" altLang="zh-CN" dirty="0"/>
          </a:p>
          <a:p>
            <a:pPr marL="324000" lvl="1" indent="0">
              <a:buNone/>
            </a:pPr>
            <a:r>
              <a:rPr lang="zh-CN" altLang="en-US" dirty="0"/>
              <a:t>最好上课前安装好！！！</a:t>
            </a:r>
            <a:endParaRPr lang="en-US" dirty="0">
              <a:hlinkClick r:id="rId2"/>
            </a:endParaRPr>
          </a:p>
          <a:p>
            <a:endParaRPr lang="en-US" altLang="zh-CN" b="1" dirty="0"/>
          </a:p>
          <a:p>
            <a:endParaRPr lang="en-US" altLang="zh-CN"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如果安装过程中遇到权限问题，再换成管理员权限安装</a:t>
            </a:r>
            <a:endParaRPr lang="en-US" altLang="zh-CN" sz="1400" dirty="0"/>
          </a:p>
          <a:p>
            <a:endParaRPr lang="en-US" altLang="zh-CN" b="1" dirty="0"/>
          </a:p>
        </p:txBody>
      </p:sp>
      <p:pic>
        <p:nvPicPr>
          <p:cNvPr id="6" name="Picture 5">
            <a:extLst>
              <a:ext uri="{FF2B5EF4-FFF2-40B4-BE49-F238E27FC236}">
                <a16:creationId xmlns:a16="http://schemas.microsoft.com/office/drawing/2014/main" id="{983C75CD-9861-40A9-89EE-416ACF120CDD}"/>
              </a:ext>
            </a:extLst>
          </p:cNvPr>
          <p:cNvPicPr>
            <a:picLocks noChangeAspect="1"/>
          </p:cNvPicPr>
          <p:nvPr/>
        </p:nvPicPr>
        <p:blipFill>
          <a:blip r:embed="rId3"/>
          <a:stretch>
            <a:fillRect/>
          </a:stretch>
        </p:blipFill>
        <p:spPr>
          <a:xfrm>
            <a:off x="3659348" y="1424641"/>
            <a:ext cx="2598881" cy="3347819"/>
          </a:xfrm>
          <a:prstGeom prst="rect">
            <a:avLst/>
          </a:prstGeom>
        </p:spPr>
      </p:pic>
      <p:pic>
        <p:nvPicPr>
          <p:cNvPr id="5" name="Picture 4">
            <a:extLst>
              <a:ext uri="{FF2B5EF4-FFF2-40B4-BE49-F238E27FC236}">
                <a16:creationId xmlns:a16="http://schemas.microsoft.com/office/drawing/2014/main" id="{776C5998-33F2-4909-AE9D-3A9E42B83193}"/>
              </a:ext>
            </a:extLst>
          </p:cNvPr>
          <p:cNvPicPr>
            <a:picLocks noChangeAspect="1"/>
          </p:cNvPicPr>
          <p:nvPr/>
        </p:nvPicPr>
        <p:blipFill>
          <a:blip r:embed="rId4"/>
          <a:stretch>
            <a:fillRect/>
          </a:stretch>
        </p:blipFill>
        <p:spPr>
          <a:xfrm>
            <a:off x="5116310" y="1428268"/>
            <a:ext cx="6410325" cy="2371725"/>
          </a:xfrm>
          <a:prstGeom prst="rect">
            <a:avLst/>
          </a:prstGeom>
        </p:spPr>
      </p:pic>
      <p:pic>
        <p:nvPicPr>
          <p:cNvPr id="7" name="Picture 6">
            <a:extLst>
              <a:ext uri="{FF2B5EF4-FFF2-40B4-BE49-F238E27FC236}">
                <a16:creationId xmlns:a16="http://schemas.microsoft.com/office/drawing/2014/main" id="{BF3AC39E-99C9-4C65-9260-17937FC1073D}"/>
              </a:ext>
            </a:extLst>
          </p:cNvPr>
          <p:cNvPicPr>
            <a:picLocks noChangeAspect="1"/>
          </p:cNvPicPr>
          <p:nvPr/>
        </p:nvPicPr>
        <p:blipFill>
          <a:blip r:embed="rId5"/>
          <a:stretch>
            <a:fillRect/>
          </a:stretch>
        </p:blipFill>
        <p:spPr>
          <a:xfrm>
            <a:off x="8793493" y="2976889"/>
            <a:ext cx="2733142" cy="3591141"/>
          </a:xfrm>
          <a:prstGeom prst="rect">
            <a:avLst/>
          </a:prstGeom>
        </p:spPr>
      </p:pic>
    </p:spTree>
    <p:extLst>
      <p:ext uri="{BB962C8B-B14F-4D97-AF65-F5344CB8AC3E}">
        <p14:creationId xmlns:p14="http://schemas.microsoft.com/office/powerpoint/2010/main" val="387933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fontScale="90000"/>
          </a:bodyPr>
          <a:lstStyle/>
          <a:p>
            <a:pPr lvl="0"/>
            <a:r>
              <a:rPr lang="en-US" dirty="0"/>
              <a:t>Develop Environment Setup  </a:t>
            </a:r>
            <a:r>
              <a:rPr lang="en-US" altLang="zh-CN" dirty="0"/>
              <a:t>-- IDE (Visual studio code) install</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altLang="zh-CN" b="1" dirty="0"/>
              <a:t>IDE </a:t>
            </a:r>
            <a:r>
              <a:rPr lang="zh-CN" altLang="en-US" b="1" dirty="0"/>
              <a:t>的好处：</a:t>
            </a:r>
            <a:endParaRPr lang="en-US" altLang="zh-CN" b="1" dirty="0"/>
          </a:p>
          <a:p>
            <a:pPr marL="342900" indent="-342900">
              <a:buFont typeface="+mj-lt"/>
              <a:buAutoNum type="arabicParenR"/>
            </a:pPr>
            <a:r>
              <a:rPr lang="zh-CN" altLang="en-US" b="1" dirty="0"/>
              <a:t>语法高亮和错误提示</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r>
              <a:rPr lang="zh-CN" altLang="en-US" b="1" dirty="0"/>
              <a:t>自动补全</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endParaRPr lang="en-US" altLang="zh-CN" b="1" dirty="0"/>
          </a:p>
        </p:txBody>
      </p:sp>
      <p:pic>
        <p:nvPicPr>
          <p:cNvPr id="4" name="Picture 3">
            <a:extLst>
              <a:ext uri="{FF2B5EF4-FFF2-40B4-BE49-F238E27FC236}">
                <a16:creationId xmlns:a16="http://schemas.microsoft.com/office/drawing/2014/main" id="{B0762D63-B747-421F-B32E-08C9FA1A741B}"/>
              </a:ext>
            </a:extLst>
          </p:cNvPr>
          <p:cNvPicPr>
            <a:picLocks noChangeAspect="1"/>
          </p:cNvPicPr>
          <p:nvPr/>
        </p:nvPicPr>
        <p:blipFill>
          <a:blip r:embed="rId2"/>
          <a:stretch>
            <a:fillRect/>
          </a:stretch>
        </p:blipFill>
        <p:spPr>
          <a:xfrm>
            <a:off x="998291" y="2558642"/>
            <a:ext cx="10041622" cy="1727824"/>
          </a:xfrm>
          <a:prstGeom prst="rect">
            <a:avLst/>
          </a:prstGeom>
        </p:spPr>
      </p:pic>
      <p:pic>
        <p:nvPicPr>
          <p:cNvPr id="5" name="Picture 4">
            <a:extLst>
              <a:ext uri="{FF2B5EF4-FFF2-40B4-BE49-F238E27FC236}">
                <a16:creationId xmlns:a16="http://schemas.microsoft.com/office/drawing/2014/main" id="{93139AA3-7852-45F4-827C-963B66B9F7A8}"/>
              </a:ext>
            </a:extLst>
          </p:cNvPr>
          <p:cNvPicPr>
            <a:picLocks noChangeAspect="1"/>
          </p:cNvPicPr>
          <p:nvPr/>
        </p:nvPicPr>
        <p:blipFill>
          <a:blip r:embed="rId3"/>
          <a:stretch>
            <a:fillRect/>
          </a:stretch>
        </p:blipFill>
        <p:spPr>
          <a:xfrm>
            <a:off x="3397542" y="4562182"/>
            <a:ext cx="5041784" cy="2064954"/>
          </a:xfrm>
          <a:prstGeom prst="rect">
            <a:avLst/>
          </a:prstGeom>
        </p:spPr>
      </p:pic>
    </p:spTree>
    <p:extLst>
      <p:ext uri="{BB962C8B-B14F-4D97-AF65-F5344CB8AC3E}">
        <p14:creationId xmlns:p14="http://schemas.microsoft.com/office/powerpoint/2010/main" val="273838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fontScale="90000"/>
          </a:bodyPr>
          <a:lstStyle/>
          <a:p>
            <a:pPr lvl="0"/>
            <a:r>
              <a:rPr lang="en-US" dirty="0"/>
              <a:t>Develop Environment Setup  </a:t>
            </a:r>
            <a:r>
              <a:rPr lang="en-US" altLang="zh-CN" dirty="0"/>
              <a:t>-- IDE (Visual studio code) install</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b="1" dirty="0"/>
              <a:t>下载并安装</a:t>
            </a:r>
            <a:r>
              <a:rPr lang="en-US" dirty="0"/>
              <a:t>Visual Studio Code(Windows/</a:t>
            </a:r>
            <a:r>
              <a:rPr lang="en-US" dirty="0" err="1"/>
              <a:t>Macbook</a:t>
            </a:r>
            <a:r>
              <a:rPr lang="zh-CN" altLang="en-US" dirty="0"/>
              <a:t>是一样的流程</a:t>
            </a:r>
            <a:r>
              <a:rPr lang="en-US" dirty="0"/>
              <a:t>)</a:t>
            </a:r>
            <a:endParaRPr lang="en-US" altLang="zh-CN" dirty="0"/>
          </a:p>
          <a:p>
            <a:pPr marL="0" indent="0">
              <a:buNone/>
            </a:pPr>
            <a:r>
              <a:rPr lang="en-US" altLang="zh-CN" sz="1400" dirty="0"/>
              <a:t>         1</a:t>
            </a:r>
            <a:r>
              <a:rPr lang="zh-CN" altLang="en-US" sz="1400" dirty="0"/>
              <a:t>）下载时注意版本</a:t>
            </a:r>
            <a:endParaRPr lang="en-US" altLang="zh-CN" sz="1400" dirty="0"/>
          </a:p>
          <a:p>
            <a:pPr marL="0" indent="0">
              <a:buNone/>
            </a:pPr>
            <a:r>
              <a:rPr lang="en-US" altLang="zh-CN" sz="1400" dirty="0"/>
              <a:t>         2</a:t>
            </a:r>
            <a:r>
              <a:rPr lang="zh-CN" altLang="en-US" sz="1400" dirty="0"/>
              <a:t>） 安装时一直下一步就行了，</a:t>
            </a:r>
            <a:r>
              <a:rPr lang="en-US" altLang="zh-CN" sz="1400" dirty="0"/>
              <a:t>Mac</a:t>
            </a:r>
            <a:r>
              <a:rPr lang="zh-CN" altLang="en-US" sz="1400" dirty="0"/>
              <a:t>可能要设置为信任才能安装</a:t>
            </a:r>
            <a:endParaRPr lang="en-US" altLang="zh-CN" sz="1400" b="1" dirty="0"/>
          </a:p>
          <a:p>
            <a:r>
              <a:rPr lang="en-US" dirty="0">
                <a:hlinkClick r:id="rId2"/>
              </a:rPr>
              <a:t>https://code.visualstudio.com/Download</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endParaRPr lang="en-US" altLang="zh-CN" b="1" dirty="0"/>
          </a:p>
        </p:txBody>
      </p:sp>
      <p:pic>
        <p:nvPicPr>
          <p:cNvPr id="5" name="Picture 4">
            <a:extLst>
              <a:ext uri="{FF2B5EF4-FFF2-40B4-BE49-F238E27FC236}">
                <a16:creationId xmlns:a16="http://schemas.microsoft.com/office/drawing/2014/main" id="{407A39C5-D65E-4E5C-BA1B-5ECDEB228D6F}"/>
              </a:ext>
            </a:extLst>
          </p:cNvPr>
          <p:cNvPicPr>
            <a:picLocks noChangeAspect="1"/>
          </p:cNvPicPr>
          <p:nvPr/>
        </p:nvPicPr>
        <p:blipFill>
          <a:blip r:embed="rId3"/>
          <a:stretch>
            <a:fillRect/>
          </a:stretch>
        </p:blipFill>
        <p:spPr>
          <a:xfrm>
            <a:off x="2927758" y="3315364"/>
            <a:ext cx="5652081" cy="3169618"/>
          </a:xfrm>
          <a:prstGeom prst="rect">
            <a:avLst/>
          </a:prstGeom>
        </p:spPr>
      </p:pic>
    </p:spTree>
    <p:extLst>
      <p:ext uri="{BB962C8B-B14F-4D97-AF65-F5344CB8AC3E}">
        <p14:creationId xmlns:p14="http://schemas.microsoft.com/office/powerpoint/2010/main" val="72446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sz="1600" dirty="0">
                <a:hlinkClick r:id="rId2"/>
              </a:rPr>
              <a:t>https://code.visualstudio.com/Download</a:t>
            </a:r>
            <a:r>
              <a:rPr lang="en-US" sz="1600" dirty="0"/>
              <a:t> </a:t>
            </a:r>
            <a:r>
              <a:rPr lang="zh-CN" altLang="en-US" sz="1600" dirty="0"/>
              <a:t>下载安装（安装步骤就是一直下一步，直到</a:t>
            </a:r>
            <a:r>
              <a:rPr lang="en-US" altLang="zh-CN" sz="1600" dirty="0"/>
              <a:t>Congratulations</a:t>
            </a:r>
            <a:r>
              <a:rPr lang="zh-CN" altLang="en-US" sz="1600" dirty="0"/>
              <a:t>）</a:t>
            </a:r>
            <a:endParaRPr lang="en-US" altLang="zh-CN"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pPr marL="324000" lvl="1" indent="0">
              <a:buNone/>
            </a:pPr>
            <a:endParaRPr lang="en-US" altLang="zh-CN" dirty="0"/>
          </a:p>
          <a:p>
            <a:pPr marL="0" indent="0">
              <a:buNone/>
            </a:pPr>
            <a:endParaRPr lang="en-US" altLang="zh-CN" b="1" dirty="0"/>
          </a:p>
          <a:p>
            <a:endParaRPr lang="en-US" altLang="zh-CN" b="1" dirty="0"/>
          </a:p>
        </p:txBody>
      </p:sp>
      <p:pic>
        <p:nvPicPr>
          <p:cNvPr id="4" name="Picture 3">
            <a:extLst>
              <a:ext uri="{FF2B5EF4-FFF2-40B4-BE49-F238E27FC236}">
                <a16:creationId xmlns:a16="http://schemas.microsoft.com/office/drawing/2014/main" id="{BBAC9E2D-E5EE-41C9-B502-87B68FDE8ECF}"/>
              </a:ext>
            </a:extLst>
          </p:cNvPr>
          <p:cNvPicPr>
            <a:picLocks noChangeAspect="1"/>
          </p:cNvPicPr>
          <p:nvPr/>
        </p:nvPicPr>
        <p:blipFill>
          <a:blip r:embed="rId3"/>
          <a:stretch>
            <a:fillRect/>
          </a:stretch>
        </p:blipFill>
        <p:spPr>
          <a:xfrm>
            <a:off x="972739" y="2088860"/>
            <a:ext cx="4146505" cy="2944536"/>
          </a:xfrm>
          <a:prstGeom prst="rect">
            <a:avLst/>
          </a:prstGeom>
        </p:spPr>
      </p:pic>
      <p:pic>
        <p:nvPicPr>
          <p:cNvPr id="5" name="Picture 4">
            <a:extLst>
              <a:ext uri="{FF2B5EF4-FFF2-40B4-BE49-F238E27FC236}">
                <a16:creationId xmlns:a16="http://schemas.microsoft.com/office/drawing/2014/main" id="{E83B677A-4802-43D8-9801-AACBE70A0D51}"/>
              </a:ext>
            </a:extLst>
          </p:cNvPr>
          <p:cNvPicPr>
            <a:picLocks noChangeAspect="1"/>
          </p:cNvPicPr>
          <p:nvPr/>
        </p:nvPicPr>
        <p:blipFill>
          <a:blip r:embed="rId4"/>
          <a:stretch>
            <a:fillRect/>
          </a:stretch>
        </p:blipFill>
        <p:spPr>
          <a:xfrm>
            <a:off x="5119245" y="2088860"/>
            <a:ext cx="4146506" cy="2935847"/>
          </a:xfrm>
          <a:prstGeom prst="rect">
            <a:avLst/>
          </a:prstGeom>
        </p:spPr>
      </p:pic>
      <p:pic>
        <p:nvPicPr>
          <p:cNvPr id="6" name="Picture 5">
            <a:extLst>
              <a:ext uri="{FF2B5EF4-FFF2-40B4-BE49-F238E27FC236}">
                <a16:creationId xmlns:a16="http://schemas.microsoft.com/office/drawing/2014/main" id="{4F82551A-1166-4286-8FD9-9B4CDC39E429}"/>
              </a:ext>
            </a:extLst>
          </p:cNvPr>
          <p:cNvPicPr>
            <a:picLocks noChangeAspect="1"/>
          </p:cNvPicPr>
          <p:nvPr/>
        </p:nvPicPr>
        <p:blipFill>
          <a:blip r:embed="rId5"/>
          <a:stretch>
            <a:fillRect/>
          </a:stretch>
        </p:blipFill>
        <p:spPr>
          <a:xfrm>
            <a:off x="2181138" y="4336585"/>
            <a:ext cx="9429670" cy="2471120"/>
          </a:xfrm>
          <a:prstGeom prst="rect">
            <a:avLst/>
          </a:prstGeom>
        </p:spPr>
      </p:pic>
    </p:spTree>
    <p:extLst>
      <p:ext uri="{BB962C8B-B14F-4D97-AF65-F5344CB8AC3E}">
        <p14:creationId xmlns:p14="http://schemas.microsoft.com/office/powerpoint/2010/main" val="11125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sz="1600" b="1" dirty="0"/>
              <a:t>验证安装完毕</a:t>
            </a:r>
            <a:endParaRPr lang="en-US" altLang="zh-CN" sz="1600" b="1" dirty="0"/>
          </a:p>
          <a:p>
            <a:pPr lvl="1"/>
            <a:r>
              <a:rPr lang="zh-CN" altLang="en-US" sz="1300" b="1" dirty="0"/>
              <a:t>查看</a:t>
            </a:r>
            <a:r>
              <a:rPr lang="en-US" altLang="zh-CN" sz="1300" b="1" dirty="0"/>
              <a:t>Python</a:t>
            </a:r>
            <a:r>
              <a:rPr lang="zh-CN" altLang="en-US" sz="1300" b="1" dirty="0"/>
              <a:t>的版本</a:t>
            </a:r>
            <a:endParaRPr lang="en-US" altLang="zh-CN" sz="1300" b="1" dirty="0"/>
          </a:p>
          <a:p>
            <a:pPr marL="324000" lvl="1" indent="0">
              <a:buNone/>
            </a:pPr>
            <a:r>
              <a:rPr lang="en-US" sz="1300" b="1" dirty="0"/>
              <a:t>        V</a:t>
            </a:r>
            <a:r>
              <a:rPr lang="en-US" altLang="zh-CN" sz="1300" b="1" dirty="0"/>
              <a:t>isual Studio Code</a:t>
            </a:r>
            <a:r>
              <a:rPr lang="zh-CN" altLang="en-US" sz="1300" b="1" dirty="0"/>
              <a:t>里打开终端</a:t>
            </a:r>
            <a:r>
              <a:rPr lang="en-US" altLang="zh-CN" sz="1300" b="1" dirty="0"/>
              <a:t>terminal</a:t>
            </a:r>
            <a:r>
              <a:rPr lang="zh-CN" altLang="en-US" sz="1300" b="1" dirty="0"/>
              <a:t>，或者</a:t>
            </a:r>
            <a:r>
              <a:rPr lang="en-US" altLang="zh-CN" sz="1300" b="1" dirty="0"/>
              <a:t>Mac</a:t>
            </a:r>
            <a:r>
              <a:rPr lang="zh-CN" altLang="en-US" sz="1300" b="1" dirty="0"/>
              <a:t>自带的</a:t>
            </a:r>
            <a:r>
              <a:rPr lang="en-US" altLang="zh-CN" sz="1300" b="1" dirty="0"/>
              <a:t>terminal</a:t>
            </a:r>
            <a:r>
              <a:rPr lang="zh-CN" altLang="en-US" sz="1300" b="1" dirty="0"/>
              <a:t>（有图启动</a:t>
            </a:r>
            <a:r>
              <a:rPr lang="en-US" altLang="zh-CN" sz="1300" b="1" dirty="0">
                <a:sym typeface="Wingdings" panose="05000000000000000000" pitchFamily="2" charset="2"/>
              </a:rPr>
              <a:t></a:t>
            </a:r>
            <a:r>
              <a:rPr lang="zh-CN" altLang="en-US" sz="1300" b="1" dirty="0"/>
              <a:t>）</a:t>
            </a:r>
            <a:endParaRPr lang="en-US" altLang="zh-CN" sz="1300" b="1" dirty="0"/>
          </a:p>
          <a:p>
            <a:pPr marL="0" indent="0">
              <a:buNone/>
            </a:pPr>
            <a:r>
              <a:rPr lang="en-US" altLang="zh-CN" sz="1600" b="1" dirty="0"/>
              <a:t>	    </a:t>
            </a:r>
            <a:r>
              <a:rPr lang="en-US" altLang="zh-CN" sz="1300" b="1" dirty="0"/>
              <a:t>Mac</a:t>
            </a:r>
            <a:r>
              <a:rPr lang="zh-CN" altLang="en-US" sz="1300" b="1" dirty="0"/>
              <a:t>一般自带了</a:t>
            </a:r>
            <a:r>
              <a:rPr lang="en-US" altLang="zh-CN" sz="1300" b="1" dirty="0"/>
              <a:t>python,</a:t>
            </a:r>
            <a:r>
              <a:rPr lang="zh-CN" altLang="en-US" sz="1300" b="1" dirty="0"/>
              <a:t>先执行</a:t>
            </a:r>
            <a:r>
              <a:rPr lang="en-US" altLang="zh-CN" sz="1300" b="1" dirty="0">
                <a:solidFill>
                  <a:schemeClr val="accent2"/>
                </a:solidFill>
              </a:rPr>
              <a:t>python –V</a:t>
            </a:r>
            <a:r>
              <a:rPr lang="zh-CN" altLang="en-US" sz="1300" b="1" dirty="0"/>
              <a:t>和</a:t>
            </a:r>
            <a:r>
              <a:rPr lang="en-US" altLang="zh-CN" sz="1300" b="1" dirty="0">
                <a:solidFill>
                  <a:schemeClr val="accent2"/>
                </a:solidFill>
              </a:rPr>
              <a:t>python3 –V</a:t>
            </a:r>
            <a:r>
              <a:rPr lang="en-US" altLang="zh-CN" sz="1300" b="1" dirty="0"/>
              <a:t> </a:t>
            </a:r>
            <a:r>
              <a:rPr lang="zh-CN" altLang="en-US" sz="1300" b="1" dirty="0"/>
              <a:t>看一下版本，</a:t>
            </a:r>
            <a:endParaRPr lang="en-US" altLang="zh-CN" sz="1300" b="1" dirty="0"/>
          </a:p>
          <a:p>
            <a:pPr marL="0" indent="0">
              <a:buNone/>
            </a:pPr>
            <a:r>
              <a:rPr lang="en-US" altLang="zh-CN" sz="1300" b="1" dirty="0"/>
              <a:t>               </a:t>
            </a:r>
            <a:r>
              <a:rPr lang="zh-CN" altLang="en-US" sz="1300" b="1" dirty="0"/>
              <a:t>默认只有</a:t>
            </a:r>
            <a:r>
              <a:rPr lang="en-US" altLang="zh-CN" sz="1300" b="1" dirty="0"/>
              <a:t>2.7.x</a:t>
            </a:r>
            <a:r>
              <a:rPr lang="zh-CN" altLang="en-US" sz="1300" b="1" dirty="0"/>
              <a:t>就需要再安装</a:t>
            </a:r>
            <a:r>
              <a:rPr lang="en-US" altLang="zh-CN" sz="1300" b="1" dirty="0"/>
              <a:t>3.8.2</a:t>
            </a:r>
            <a:r>
              <a:rPr lang="zh-CN" altLang="en-US" sz="1300" b="1" dirty="0"/>
              <a:t>，</a:t>
            </a:r>
            <a:endParaRPr lang="en-US" altLang="zh-CN" sz="1300" b="1" dirty="0"/>
          </a:p>
          <a:p>
            <a:pPr lvl="1"/>
            <a:r>
              <a:rPr lang="zh-CN" altLang="en-US" sz="1300" b="1" dirty="0"/>
              <a:t>还有</a:t>
            </a:r>
            <a:r>
              <a:rPr lang="en-US" altLang="zh-CN" sz="1300" b="1" dirty="0"/>
              <a:t>pip</a:t>
            </a:r>
            <a:r>
              <a:rPr lang="zh-CN" altLang="en-US" sz="1300" b="1" dirty="0"/>
              <a:t>的版本</a:t>
            </a:r>
            <a:r>
              <a:rPr lang="en-US" altLang="zh-CN" sz="1300" b="1" dirty="0"/>
              <a:t>        </a:t>
            </a:r>
            <a:r>
              <a:rPr lang="en-US" altLang="zh-CN" sz="1300" b="1" dirty="0">
                <a:solidFill>
                  <a:schemeClr val="accent2"/>
                </a:solidFill>
              </a:rPr>
              <a:t>python3 –m pip -V</a:t>
            </a:r>
          </a:p>
          <a:p>
            <a:pPr marL="324000" lvl="1" indent="0">
              <a:buNone/>
            </a:pPr>
            <a:endParaRPr lang="en-US" altLang="zh-CN" dirty="0"/>
          </a:p>
          <a:p>
            <a:pPr marL="0" indent="0">
              <a:buNone/>
            </a:pPr>
            <a:endParaRPr lang="en-US" altLang="zh-CN" b="1" dirty="0"/>
          </a:p>
          <a:p>
            <a:endParaRPr lang="en-US" altLang="zh-CN" b="1" dirty="0"/>
          </a:p>
        </p:txBody>
      </p:sp>
      <p:pic>
        <p:nvPicPr>
          <p:cNvPr id="5" name="Picture 4">
            <a:extLst>
              <a:ext uri="{FF2B5EF4-FFF2-40B4-BE49-F238E27FC236}">
                <a16:creationId xmlns:a16="http://schemas.microsoft.com/office/drawing/2014/main" id="{2474D94E-C64A-4048-9A61-4AD925552C58}"/>
              </a:ext>
            </a:extLst>
          </p:cNvPr>
          <p:cNvPicPr>
            <a:picLocks noChangeAspect="1"/>
          </p:cNvPicPr>
          <p:nvPr/>
        </p:nvPicPr>
        <p:blipFill>
          <a:blip r:embed="rId2"/>
          <a:stretch>
            <a:fillRect/>
          </a:stretch>
        </p:blipFill>
        <p:spPr>
          <a:xfrm>
            <a:off x="806905" y="4616450"/>
            <a:ext cx="6334125" cy="1800225"/>
          </a:xfrm>
          <a:prstGeom prst="rect">
            <a:avLst/>
          </a:prstGeom>
        </p:spPr>
      </p:pic>
      <p:pic>
        <p:nvPicPr>
          <p:cNvPr id="7" name="Picture 6">
            <a:extLst>
              <a:ext uri="{FF2B5EF4-FFF2-40B4-BE49-F238E27FC236}">
                <a16:creationId xmlns:a16="http://schemas.microsoft.com/office/drawing/2014/main" id="{D321E711-CCC5-4379-AFFC-9765C5D8A067}"/>
              </a:ext>
            </a:extLst>
          </p:cNvPr>
          <p:cNvPicPr>
            <a:picLocks noChangeAspect="1"/>
          </p:cNvPicPr>
          <p:nvPr/>
        </p:nvPicPr>
        <p:blipFill>
          <a:blip r:embed="rId3"/>
          <a:stretch>
            <a:fillRect/>
          </a:stretch>
        </p:blipFill>
        <p:spPr>
          <a:xfrm>
            <a:off x="7141030" y="1501629"/>
            <a:ext cx="4362719" cy="5128399"/>
          </a:xfrm>
          <a:prstGeom prst="rect">
            <a:avLst/>
          </a:prstGeom>
        </p:spPr>
      </p:pic>
    </p:spTree>
    <p:extLst>
      <p:ext uri="{BB962C8B-B14F-4D97-AF65-F5344CB8AC3E}">
        <p14:creationId xmlns:p14="http://schemas.microsoft.com/office/powerpoint/2010/main" val="42475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sz="1600" b="1" dirty="0"/>
              <a:t>安装解释器</a:t>
            </a:r>
            <a:endParaRPr lang="en-US" altLang="zh-CN" sz="1600" b="1" dirty="0"/>
          </a:p>
          <a:p>
            <a:r>
              <a:rPr lang="en-US" altLang="zh-CN" sz="1600" b="1" dirty="0"/>
              <a:t>1. </a:t>
            </a:r>
            <a:r>
              <a:rPr lang="zh-CN" altLang="en-US" sz="1600" b="1" dirty="0"/>
              <a:t>任意新建的</a:t>
            </a:r>
            <a:r>
              <a:rPr lang="en-US" altLang="zh-CN" sz="1600" b="1" dirty="0"/>
              <a:t>Python</a:t>
            </a:r>
            <a:r>
              <a:rPr lang="zh-CN" altLang="en-US" sz="1600" b="1" dirty="0"/>
              <a:t>文件里（后缀名必须是</a:t>
            </a:r>
            <a:r>
              <a:rPr lang="en-US" altLang="zh-CN" sz="1600" b="1" dirty="0"/>
              <a:t>.</a:t>
            </a:r>
            <a:r>
              <a:rPr lang="en-US" altLang="zh-CN" sz="1600" b="1" dirty="0" err="1"/>
              <a:t>py</a:t>
            </a:r>
            <a:r>
              <a:rPr lang="zh-CN" altLang="en-US" sz="1600" b="1" dirty="0"/>
              <a:t>）第一行输入 </a:t>
            </a:r>
            <a:r>
              <a:rPr lang="en-US" altLang="zh-CN" sz="1600" b="1" dirty="0">
                <a:solidFill>
                  <a:schemeClr val="accent2"/>
                </a:solidFill>
              </a:rPr>
              <a:t>#!/</a:t>
            </a:r>
            <a:r>
              <a:rPr lang="en-US" altLang="zh-CN" sz="1600" b="1" dirty="0" err="1">
                <a:solidFill>
                  <a:schemeClr val="accent2"/>
                </a:solidFill>
              </a:rPr>
              <a:t>usr</a:t>
            </a:r>
            <a:r>
              <a:rPr lang="en-US" altLang="zh-CN" sz="1600" b="1" dirty="0">
                <a:solidFill>
                  <a:schemeClr val="accent2"/>
                </a:solidFill>
              </a:rPr>
              <a:t>/local/bin/python3 </a:t>
            </a:r>
          </a:p>
          <a:p>
            <a:pPr marL="0" indent="0">
              <a:buNone/>
            </a:pPr>
            <a:r>
              <a:rPr lang="en-US" altLang="zh-CN" sz="1600" b="1" dirty="0"/>
              <a:t>	</a:t>
            </a:r>
            <a:r>
              <a:rPr lang="zh-CN" altLang="en-US" sz="1600" b="1" dirty="0"/>
              <a:t>看到“</a:t>
            </a:r>
            <a:r>
              <a:rPr lang="en-US" altLang="zh-CN" sz="1600" b="1" dirty="0"/>
              <a:t>Set as interpreter</a:t>
            </a:r>
            <a:r>
              <a:rPr lang="zh-CN" altLang="en-US" sz="1600" b="1" dirty="0"/>
              <a:t>”之后就点它，</a:t>
            </a:r>
            <a:endParaRPr lang="en-US" altLang="zh-CN" sz="1600" b="1" dirty="0"/>
          </a:p>
          <a:p>
            <a:pPr marL="0" indent="0">
              <a:buNone/>
            </a:pPr>
            <a:endParaRPr lang="en-US" altLang="zh-CN" sz="1600" b="1" dirty="0"/>
          </a:p>
          <a:p>
            <a:pPr marL="0" indent="0">
              <a:buNone/>
            </a:pPr>
            <a:endParaRPr lang="en-US" altLang="zh-CN" sz="1600" b="1" dirty="0"/>
          </a:p>
          <a:p>
            <a:pPr marL="0" indent="0">
              <a:buNone/>
            </a:pPr>
            <a:endParaRPr lang="en-US" altLang="zh-CN" sz="1600" b="1" dirty="0"/>
          </a:p>
          <a:p>
            <a:pPr marL="0" indent="0">
              <a:buNone/>
            </a:pPr>
            <a:endParaRPr lang="en-US" altLang="zh-CN" sz="1600" b="1" dirty="0"/>
          </a:p>
          <a:p>
            <a:pPr marL="0" indent="0">
              <a:buNone/>
            </a:pPr>
            <a:endParaRPr lang="en-US" altLang="zh-CN" sz="1600" b="1" dirty="0"/>
          </a:p>
          <a:p>
            <a:r>
              <a:rPr lang="zh-CN" altLang="en-US" sz="1600" b="1" dirty="0"/>
              <a:t>然后右下角弹出提示框，点击安装，等待安装完成</a:t>
            </a:r>
            <a:endParaRPr lang="en-US" altLang="zh-CN" dirty="0"/>
          </a:p>
          <a:p>
            <a:pPr marL="0" indent="0">
              <a:buNone/>
            </a:pPr>
            <a:endParaRPr lang="en-US" altLang="zh-CN" b="1" dirty="0"/>
          </a:p>
          <a:p>
            <a:endParaRPr lang="en-US" altLang="zh-CN" b="1" dirty="0"/>
          </a:p>
        </p:txBody>
      </p:sp>
      <p:pic>
        <p:nvPicPr>
          <p:cNvPr id="4" name="Picture 3">
            <a:extLst>
              <a:ext uri="{FF2B5EF4-FFF2-40B4-BE49-F238E27FC236}">
                <a16:creationId xmlns:a16="http://schemas.microsoft.com/office/drawing/2014/main" id="{4932D265-17F8-45E1-A824-2C4A40D37681}"/>
              </a:ext>
            </a:extLst>
          </p:cNvPr>
          <p:cNvPicPr>
            <a:picLocks noChangeAspect="1"/>
          </p:cNvPicPr>
          <p:nvPr/>
        </p:nvPicPr>
        <p:blipFill>
          <a:blip r:embed="rId2"/>
          <a:stretch>
            <a:fillRect/>
          </a:stretch>
        </p:blipFill>
        <p:spPr>
          <a:xfrm>
            <a:off x="1250222" y="2873139"/>
            <a:ext cx="5469622" cy="2024315"/>
          </a:xfrm>
          <a:prstGeom prst="rect">
            <a:avLst/>
          </a:prstGeom>
        </p:spPr>
      </p:pic>
      <p:pic>
        <p:nvPicPr>
          <p:cNvPr id="6" name="Picture 5">
            <a:extLst>
              <a:ext uri="{FF2B5EF4-FFF2-40B4-BE49-F238E27FC236}">
                <a16:creationId xmlns:a16="http://schemas.microsoft.com/office/drawing/2014/main" id="{0C3528AA-FEA5-4FBB-BA17-F9F30FE2FA2F}"/>
              </a:ext>
            </a:extLst>
          </p:cNvPr>
          <p:cNvPicPr>
            <a:picLocks noChangeAspect="1"/>
          </p:cNvPicPr>
          <p:nvPr/>
        </p:nvPicPr>
        <p:blipFill>
          <a:blip r:embed="rId3"/>
          <a:stretch>
            <a:fillRect/>
          </a:stretch>
        </p:blipFill>
        <p:spPr>
          <a:xfrm>
            <a:off x="7105738" y="2671762"/>
            <a:ext cx="4591050" cy="1514475"/>
          </a:xfrm>
          <a:prstGeom prst="rect">
            <a:avLst/>
          </a:prstGeom>
        </p:spPr>
      </p:pic>
      <p:pic>
        <p:nvPicPr>
          <p:cNvPr id="7" name="Picture 6">
            <a:extLst>
              <a:ext uri="{FF2B5EF4-FFF2-40B4-BE49-F238E27FC236}">
                <a16:creationId xmlns:a16="http://schemas.microsoft.com/office/drawing/2014/main" id="{1AA07893-99F3-4487-941E-8EDA5E103408}"/>
              </a:ext>
            </a:extLst>
          </p:cNvPr>
          <p:cNvPicPr>
            <a:picLocks noChangeAspect="1"/>
          </p:cNvPicPr>
          <p:nvPr/>
        </p:nvPicPr>
        <p:blipFill>
          <a:blip r:embed="rId4"/>
          <a:stretch>
            <a:fillRect/>
          </a:stretch>
        </p:blipFill>
        <p:spPr>
          <a:xfrm>
            <a:off x="1833911" y="5372167"/>
            <a:ext cx="5047363" cy="896798"/>
          </a:xfrm>
          <a:prstGeom prst="rect">
            <a:avLst/>
          </a:prstGeom>
        </p:spPr>
      </p:pic>
    </p:spTree>
    <p:extLst>
      <p:ext uri="{BB962C8B-B14F-4D97-AF65-F5344CB8AC3E}">
        <p14:creationId xmlns:p14="http://schemas.microsoft.com/office/powerpoint/2010/main" val="338950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sz="1600" b="1" dirty="0"/>
              <a:t>安装完成前后对比</a:t>
            </a:r>
            <a:r>
              <a:rPr lang="en-US" altLang="zh-CN" sz="1600" b="1" dirty="0"/>
              <a:t>Visual Studio Code </a:t>
            </a:r>
            <a:r>
              <a:rPr lang="zh-CN" altLang="en-US" sz="1600" b="1" dirty="0"/>
              <a:t>左下角高亮标记的变化，</a:t>
            </a:r>
            <a:r>
              <a:rPr lang="en-US" altLang="zh-CN" sz="1600" b="1" dirty="0"/>
              <a:t>Well Done.</a:t>
            </a:r>
          </a:p>
          <a:p>
            <a:endParaRPr lang="en-US" altLang="zh-CN" sz="1600" b="1" dirty="0"/>
          </a:p>
          <a:p>
            <a:endParaRPr lang="en-US" altLang="zh-CN" sz="1600" b="1" dirty="0"/>
          </a:p>
          <a:p>
            <a:endParaRPr lang="en-US" altLang="zh-CN" sz="1600" b="1" dirty="0"/>
          </a:p>
          <a:p>
            <a:pPr marL="324000" lvl="1" indent="0">
              <a:buNone/>
            </a:pPr>
            <a:endParaRPr lang="en-US" altLang="zh-CN" dirty="0"/>
          </a:p>
          <a:p>
            <a:pPr marL="324000" lvl="1" indent="0">
              <a:buNone/>
            </a:pPr>
            <a:endParaRPr lang="en-US" altLang="zh-CN" dirty="0"/>
          </a:p>
          <a:p>
            <a:pPr marL="324000" lvl="1" indent="0">
              <a:buNone/>
            </a:pPr>
            <a:endParaRPr lang="en-US" altLang="zh-CN" dirty="0"/>
          </a:p>
          <a:p>
            <a:pPr marL="324000" lvl="1" indent="0">
              <a:buNone/>
            </a:pPr>
            <a:endParaRPr lang="en-US" altLang="zh-CN" dirty="0"/>
          </a:p>
          <a:p>
            <a:pPr marL="324000" lvl="1" indent="0">
              <a:buNone/>
            </a:pPr>
            <a:endParaRPr lang="en-US" altLang="zh-CN" dirty="0"/>
          </a:p>
          <a:p>
            <a:pPr marL="324000" lvl="1" indent="0">
              <a:buNone/>
            </a:pPr>
            <a:endParaRPr lang="en-US" altLang="zh-CN" dirty="0"/>
          </a:p>
          <a:p>
            <a:pPr marL="0" indent="0">
              <a:buNone/>
            </a:pPr>
            <a:endParaRPr lang="en-US" altLang="zh-CN" b="1" dirty="0"/>
          </a:p>
          <a:p>
            <a:endParaRPr lang="en-US" altLang="zh-CN" b="1" dirty="0"/>
          </a:p>
        </p:txBody>
      </p:sp>
      <p:pic>
        <p:nvPicPr>
          <p:cNvPr id="7" name="Picture 6">
            <a:extLst>
              <a:ext uri="{FF2B5EF4-FFF2-40B4-BE49-F238E27FC236}">
                <a16:creationId xmlns:a16="http://schemas.microsoft.com/office/drawing/2014/main" id="{71DC553B-B909-4588-8E46-5942AE608569}"/>
              </a:ext>
            </a:extLst>
          </p:cNvPr>
          <p:cNvPicPr>
            <a:picLocks noChangeAspect="1"/>
          </p:cNvPicPr>
          <p:nvPr/>
        </p:nvPicPr>
        <p:blipFill>
          <a:blip r:embed="rId2"/>
          <a:stretch>
            <a:fillRect/>
          </a:stretch>
        </p:blipFill>
        <p:spPr>
          <a:xfrm>
            <a:off x="494566" y="2129457"/>
            <a:ext cx="5601434" cy="4180105"/>
          </a:xfrm>
          <a:prstGeom prst="rect">
            <a:avLst/>
          </a:prstGeom>
        </p:spPr>
      </p:pic>
      <p:pic>
        <p:nvPicPr>
          <p:cNvPr id="9" name="Picture 8">
            <a:extLst>
              <a:ext uri="{FF2B5EF4-FFF2-40B4-BE49-F238E27FC236}">
                <a16:creationId xmlns:a16="http://schemas.microsoft.com/office/drawing/2014/main" id="{EFE1A6AB-0C04-4C8B-864C-7B175FA38ED6}"/>
              </a:ext>
            </a:extLst>
          </p:cNvPr>
          <p:cNvPicPr>
            <a:picLocks noChangeAspect="1"/>
          </p:cNvPicPr>
          <p:nvPr/>
        </p:nvPicPr>
        <p:blipFill>
          <a:blip r:embed="rId3"/>
          <a:stretch>
            <a:fillRect/>
          </a:stretch>
        </p:blipFill>
        <p:spPr>
          <a:xfrm>
            <a:off x="6095998" y="2129457"/>
            <a:ext cx="5584387" cy="4139507"/>
          </a:xfrm>
          <a:prstGeom prst="rect">
            <a:avLst/>
          </a:prstGeom>
        </p:spPr>
      </p:pic>
    </p:spTree>
    <p:extLst>
      <p:ext uri="{BB962C8B-B14F-4D97-AF65-F5344CB8AC3E}">
        <p14:creationId xmlns:p14="http://schemas.microsoft.com/office/powerpoint/2010/main" val="61529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Lesson 1  Hello python!</a:t>
            </a:r>
          </a:p>
        </p:txBody>
      </p:sp>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56799743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a:t>
            </a:r>
            <a:r>
              <a:rPr lang="zh-CN" altLang="en-US" b="1" dirty="0"/>
              <a:t>在线运行：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在线运行（不区别操作系统）：</a:t>
            </a:r>
            <a:endParaRPr lang="en-US" altLang="zh-CN" b="1" dirty="0"/>
          </a:p>
          <a:p>
            <a:endParaRPr lang="en-US" altLang="zh-CN" b="1" dirty="0"/>
          </a:p>
          <a:p>
            <a:endParaRPr lang="en-US" altLang="zh-CN" b="1" dirty="0"/>
          </a:p>
        </p:txBody>
      </p:sp>
      <p:pic>
        <p:nvPicPr>
          <p:cNvPr id="7" name="Picture 6">
            <a:extLst>
              <a:ext uri="{FF2B5EF4-FFF2-40B4-BE49-F238E27FC236}">
                <a16:creationId xmlns:a16="http://schemas.microsoft.com/office/drawing/2014/main" id="{D3C91740-E687-4C02-8C45-BB147A8C82A5}"/>
              </a:ext>
            </a:extLst>
          </p:cNvPr>
          <p:cNvPicPr>
            <a:picLocks noChangeAspect="1"/>
          </p:cNvPicPr>
          <p:nvPr/>
        </p:nvPicPr>
        <p:blipFill>
          <a:blip r:embed="rId2"/>
          <a:stretch>
            <a:fillRect/>
          </a:stretch>
        </p:blipFill>
        <p:spPr>
          <a:xfrm>
            <a:off x="581192" y="1795244"/>
            <a:ext cx="11332809" cy="2411690"/>
          </a:xfrm>
          <a:prstGeom prst="rect">
            <a:avLst/>
          </a:prstGeom>
        </p:spPr>
      </p:pic>
      <p:sp>
        <p:nvSpPr>
          <p:cNvPr id="8" name="Rectangle 7">
            <a:extLst>
              <a:ext uri="{FF2B5EF4-FFF2-40B4-BE49-F238E27FC236}">
                <a16:creationId xmlns:a16="http://schemas.microsoft.com/office/drawing/2014/main" id="{403CAF2B-9E6D-4834-B090-98949D3C5FF8}"/>
              </a:ext>
            </a:extLst>
          </p:cNvPr>
          <p:cNvSpPr/>
          <p:nvPr/>
        </p:nvSpPr>
        <p:spPr>
          <a:xfrm>
            <a:off x="1895474" y="5287060"/>
            <a:ext cx="8401050" cy="369332"/>
          </a:xfrm>
          <a:prstGeom prst="rect">
            <a:avLst/>
          </a:prstGeom>
        </p:spPr>
        <p:txBody>
          <a:bodyPr wrap="square">
            <a:spAutoFit/>
          </a:bodyPr>
          <a:lstStyle/>
          <a:p>
            <a:r>
              <a:rPr lang="en-US" dirty="0">
                <a:hlinkClick r:id="rId3"/>
              </a:rPr>
              <a:t>https://www.runoob.com/try/runcode.php?filename=HelloWorld&amp;type=python3</a:t>
            </a:r>
            <a:endParaRPr lang="en-US" dirty="0"/>
          </a:p>
        </p:txBody>
      </p:sp>
    </p:spTree>
    <p:extLst>
      <p:ext uri="{BB962C8B-B14F-4D97-AF65-F5344CB8AC3E}">
        <p14:creationId xmlns:p14="http://schemas.microsoft.com/office/powerpoint/2010/main" val="675991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（自带的</a:t>
            </a:r>
            <a:r>
              <a:rPr lang="en-US" altLang="zh-CN" dirty="0"/>
              <a:t>IDE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095C881E-843B-4DB9-9CF8-DF689F3B18CA}"/>
              </a:ext>
            </a:extLst>
          </p:cNvPr>
          <p:cNvPicPr>
            <a:picLocks noChangeAspect="1"/>
          </p:cNvPicPr>
          <p:nvPr/>
        </p:nvPicPr>
        <p:blipFill>
          <a:blip r:embed="rId2"/>
          <a:stretch>
            <a:fillRect/>
          </a:stretch>
        </p:blipFill>
        <p:spPr>
          <a:xfrm>
            <a:off x="713327" y="1584791"/>
            <a:ext cx="5813307" cy="4105540"/>
          </a:xfrm>
          <a:prstGeom prst="rect">
            <a:avLst/>
          </a:prstGeom>
        </p:spPr>
      </p:pic>
      <p:pic>
        <p:nvPicPr>
          <p:cNvPr id="5" name="Picture 4">
            <a:extLst>
              <a:ext uri="{FF2B5EF4-FFF2-40B4-BE49-F238E27FC236}">
                <a16:creationId xmlns:a16="http://schemas.microsoft.com/office/drawing/2014/main" id="{82292DB0-680B-428D-B1AA-E81BC041A3C4}"/>
              </a:ext>
            </a:extLst>
          </p:cNvPr>
          <p:cNvPicPr>
            <a:picLocks noChangeAspect="1"/>
          </p:cNvPicPr>
          <p:nvPr/>
        </p:nvPicPr>
        <p:blipFill>
          <a:blip r:embed="rId3"/>
          <a:stretch>
            <a:fillRect/>
          </a:stretch>
        </p:blipFill>
        <p:spPr>
          <a:xfrm>
            <a:off x="5049725" y="2843139"/>
            <a:ext cx="6561082" cy="3868053"/>
          </a:xfrm>
          <a:prstGeom prst="rect">
            <a:avLst/>
          </a:prstGeom>
        </p:spPr>
      </p:pic>
    </p:spTree>
    <p:extLst>
      <p:ext uri="{BB962C8B-B14F-4D97-AF65-F5344CB8AC3E}">
        <p14:creationId xmlns:p14="http://schemas.microsoft.com/office/powerpoint/2010/main" val="106218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a:t>
            </a:r>
            <a:r>
              <a:rPr lang="en-US" altLang="zh-CN" dirty="0"/>
              <a:t>Visual studio code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85000" lnSpcReduction="20000"/>
          </a:bodyPr>
          <a:lstStyle/>
          <a:p>
            <a:endParaRPr lang="en-US" altLang="zh-CN" b="1" dirty="0"/>
          </a:p>
          <a:p>
            <a:endParaRPr lang="en-US" altLang="zh-CN" b="1" dirty="0"/>
          </a:p>
          <a:p>
            <a:endParaRPr lang="en-US" altLang="zh-CN" b="1" dirty="0"/>
          </a:p>
          <a:p>
            <a:endParaRPr lang="en-US" altLang="zh-CN" b="1" dirty="0"/>
          </a:p>
          <a:p>
            <a:r>
              <a:rPr lang="en-US" altLang="zh-CN" b="1" dirty="0"/>
              <a:t>Step 1</a:t>
            </a:r>
            <a:r>
              <a:rPr lang="zh-CN" altLang="en-US" b="1" dirty="0"/>
              <a:t>： </a:t>
            </a:r>
            <a:r>
              <a:rPr lang="en-US" altLang="zh-CN" b="1" dirty="0"/>
              <a:t>File -&gt; New File</a:t>
            </a:r>
          </a:p>
          <a:p>
            <a:r>
              <a:rPr lang="en-US" altLang="zh-CN" b="1" dirty="0"/>
              <a:t>Step 2: </a:t>
            </a:r>
            <a:r>
              <a:rPr lang="zh-CN" altLang="en-US" sz="1600" b="1" dirty="0"/>
              <a:t>输入这几行程序</a:t>
            </a:r>
            <a:endParaRPr lang="en-US" altLang="zh-CN" sz="1600" b="1" dirty="0"/>
          </a:p>
          <a:p>
            <a:r>
              <a:rPr lang="en-US" altLang="zh-CN" sz="1600" b="1" dirty="0"/>
              <a:t>Step 3: </a:t>
            </a:r>
            <a:r>
              <a:rPr lang="zh-CN" altLang="en-US" sz="1600" b="1" dirty="0"/>
              <a:t>保存为</a:t>
            </a:r>
            <a:r>
              <a:rPr lang="en-US" altLang="zh-CN" sz="1600" b="1" dirty="0"/>
              <a:t>hello.</a:t>
            </a:r>
            <a:r>
              <a:rPr lang="en-US" altLang="zh-CN" sz="1600" b="1" dirty="0">
                <a:highlight>
                  <a:srgbClr val="00FF00"/>
                </a:highlight>
              </a:rPr>
              <a:t>py</a:t>
            </a:r>
            <a:r>
              <a:rPr lang="zh-CN" altLang="en-US" sz="1600" b="1" dirty="0"/>
              <a:t>，</a:t>
            </a:r>
            <a:endParaRPr lang="en-US" altLang="zh-CN" sz="1600" b="1" dirty="0"/>
          </a:p>
          <a:p>
            <a:pPr marL="0" indent="0">
              <a:buNone/>
            </a:pPr>
            <a:r>
              <a:rPr lang="en-US" altLang="zh-CN" sz="1600" b="1" dirty="0"/>
              <a:t>	</a:t>
            </a:r>
            <a:r>
              <a:rPr lang="zh-CN" altLang="en-US" sz="1600" b="1" dirty="0">
                <a:solidFill>
                  <a:srgbClr val="FF0000"/>
                </a:solidFill>
              </a:rPr>
              <a:t>并记住自己保存的路径</a:t>
            </a:r>
            <a:endParaRPr lang="en-US" altLang="zh-CN" sz="1600" b="1" dirty="0">
              <a:solidFill>
                <a:srgbClr val="FF0000"/>
              </a:solidFill>
            </a:endParaRPr>
          </a:p>
          <a:p>
            <a:pPr marL="0" indent="0">
              <a:buNone/>
            </a:pPr>
            <a:r>
              <a:rPr lang="en-US" altLang="zh-CN" sz="1600" b="1" dirty="0">
                <a:solidFill>
                  <a:srgbClr val="FF0000"/>
                </a:solidFill>
              </a:rPr>
              <a:t>          </a:t>
            </a:r>
            <a:r>
              <a:rPr lang="zh-CN" altLang="en-US" sz="1500" b="1" dirty="0">
                <a:solidFill>
                  <a:srgbClr val="FF0000"/>
                </a:solidFill>
              </a:rPr>
              <a:t>（遇到右下角推荐安装</a:t>
            </a:r>
            <a:r>
              <a:rPr lang="en-US" altLang="zh-CN" sz="1500" b="1" dirty="0">
                <a:solidFill>
                  <a:srgbClr val="FF0000"/>
                </a:solidFill>
              </a:rPr>
              <a:t>Python</a:t>
            </a:r>
            <a:r>
              <a:rPr lang="zh-CN" altLang="en-US" sz="1500" b="1" dirty="0">
                <a:solidFill>
                  <a:srgbClr val="FF0000"/>
                </a:solidFill>
              </a:rPr>
              <a:t>的提示时选安装）</a:t>
            </a:r>
            <a:endParaRPr lang="en-US" altLang="zh-CN" sz="1500" b="1" dirty="0">
              <a:solidFill>
                <a:srgbClr val="FF0000"/>
              </a:solidFill>
            </a:endParaRPr>
          </a:p>
          <a:p>
            <a:r>
              <a:rPr lang="en-US" altLang="zh-CN" sz="1600" b="1" dirty="0"/>
              <a:t>Step 4: </a:t>
            </a:r>
            <a:r>
              <a:rPr lang="zh-CN" altLang="en-US" sz="1600" b="1" dirty="0"/>
              <a:t>新建一个终端</a:t>
            </a:r>
            <a:endParaRPr lang="en-US" altLang="zh-CN" sz="1600" b="1" dirty="0"/>
          </a:p>
          <a:p>
            <a:r>
              <a:rPr lang="en-US" altLang="zh-CN" sz="1600" b="1" dirty="0"/>
              <a:t>Step 5</a:t>
            </a:r>
            <a:r>
              <a:rPr lang="zh-CN" altLang="en-US" sz="1600" b="1" dirty="0"/>
              <a:t>：在终端里运行</a:t>
            </a:r>
            <a:r>
              <a:rPr lang="en-US" altLang="zh-CN" sz="1600" b="1" dirty="0"/>
              <a:t>Python</a:t>
            </a:r>
            <a:r>
              <a:rPr lang="zh-CN" altLang="en-US" sz="1600" b="1" dirty="0"/>
              <a:t>程序</a:t>
            </a:r>
            <a:r>
              <a:rPr lang="en-US" altLang="zh-CN" sz="1600" b="1" dirty="0"/>
              <a:t>,</a:t>
            </a:r>
          </a:p>
          <a:p>
            <a:pPr marL="0" indent="0">
              <a:buNone/>
            </a:pPr>
            <a:r>
              <a:rPr lang="en-US" altLang="zh-CN" sz="1600" b="1" dirty="0"/>
              <a:t>           </a:t>
            </a:r>
            <a:r>
              <a:rPr lang="zh-CN" altLang="en-US" sz="1600" b="1" dirty="0">
                <a:solidFill>
                  <a:srgbClr val="FF0000"/>
                </a:solidFill>
              </a:rPr>
              <a:t>和文件保存位置要一致，否则执行不了</a:t>
            </a:r>
            <a:endParaRPr lang="en-US" altLang="zh-CN" sz="1600" b="1" dirty="0">
              <a:solidFill>
                <a:srgbClr val="FF0000"/>
              </a:solidFill>
            </a:endParaRPr>
          </a:p>
          <a:p>
            <a:pPr marL="0" indent="0">
              <a:buNone/>
            </a:pPr>
            <a:r>
              <a:rPr lang="zh-CN" altLang="en-US" sz="1600" b="1" dirty="0">
                <a:solidFill>
                  <a:srgbClr val="FF0000"/>
                </a:solidFill>
              </a:rPr>
              <a:t>           </a:t>
            </a:r>
            <a:r>
              <a:rPr lang="zh-CN" altLang="en-US" sz="1600" b="1" dirty="0">
                <a:solidFill>
                  <a:srgbClr val="92D050"/>
                </a:solidFill>
              </a:rPr>
              <a:t>也可以</a:t>
            </a:r>
            <a:r>
              <a:rPr lang="en-US" altLang="zh-CN" sz="1600" b="1" dirty="0">
                <a:solidFill>
                  <a:srgbClr val="92D050"/>
                </a:solidFill>
              </a:rPr>
              <a:t> python [path]\hello.py</a:t>
            </a:r>
          </a:p>
          <a:p>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3C6264AF-0469-4DF6-AC9F-FB3D75B30C8E}"/>
              </a:ext>
            </a:extLst>
          </p:cNvPr>
          <p:cNvPicPr>
            <a:picLocks noChangeAspect="1"/>
          </p:cNvPicPr>
          <p:nvPr/>
        </p:nvPicPr>
        <p:blipFill>
          <a:blip r:embed="rId2"/>
          <a:stretch>
            <a:fillRect/>
          </a:stretch>
        </p:blipFill>
        <p:spPr>
          <a:xfrm>
            <a:off x="4924337" y="1691525"/>
            <a:ext cx="6803915" cy="3988273"/>
          </a:xfrm>
          <a:prstGeom prst="rect">
            <a:avLst/>
          </a:prstGeom>
        </p:spPr>
      </p:pic>
      <p:pic>
        <p:nvPicPr>
          <p:cNvPr id="9" name="Picture 8">
            <a:extLst>
              <a:ext uri="{FF2B5EF4-FFF2-40B4-BE49-F238E27FC236}">
                <a16:creationId xmlns:a16="http://schemas.microsoft.com/office/drawing/2014/main" id="{41FD9EE1-B82D-4D2C-AF04-BF3506BBC645}"/>
              </a:ext>
            </a:extLst>
          </p:cNvPr>
          <p:cNvPicPr>
            <a:picLocks noChangeAspect="1"/>
          </p:cNvPicPr>
          <p:nvPr/>
        </p:nvPicPr>
        <p:blipFill>
          <a:blip r:embed="rId3"/>
          <a:stretch>
            <a:fillRect/>
          </a:stretch>
        </p:blipFill>
        <p:spPr>
          <a:xfrm>
            <a:off x="581193" y="5684382"/>
            <a:ext cx="7799410" cy="1034849"/>
          </a:xfrm>
          <a:prstGeom prst="rect">
            <a:avLst/>
          </a:prstGeom>
        </p:spPr>
      </p:pic>
      <p:pic>
        <p:nvPicPr>
          <p:cNvPr id="10" name="Picture 9">
            <a:extLst>
              <a:ext uri="{FF2B5EF4-FFF2-40B4-BE49-F238E27FC236}">
                <a16:creationId xmlns:a16="http://schemas.microsoft.com/office/drawing/2014/main" id="{D38428B4-9B39-4CB7-A7B6-3467F0181E55}"/>
              </a:ext>
            </a:extLst>
          </p:cNvPr>
          <p:cNvPicPr>
            <a:picLocks noChangeAspect="1"/>
          </p:cNvPicPr>
          <p:nvPr/>
        </p:nvPicPr>
        <p:blipFill>
          <a:blip r:embed="rId4"/>
          <a:stretch>
            <a:fillRect/>
          </a:stretch>
        </p:blipFill>
        <p:spPr>
          <a:xfrm>
            <a:off x="7374193" y="5810550"/>
            <a:ext cx="4362450" cy="904875"/>
          </a:xfrm>
          <a:prstGeom prst="rect">
            <a:avLst/>
          </a:prstGeom>
        </p:spPr>
      </p:pic>
    </p:spTree>
    <p:extLst>
      <p:ext uri="{BB962C8B-B14F-4D97-AF65-F5344CB8AC3E}">
        <p14:creationId xmlns:p14="http://schemas.microsoft.com/office/powerpoint/2010/main" val="329119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767857" y="933450"/>
            <a:ext cx="3031852" cy="1722419"/>
          </a:xfrm>
        </p:spPr>
        <p:txBody>
          <a:bodyPr anchor="b">
            <a:normAutofit/>
          </a:bodyPr>
          <a:lstStyle/>
          <a:p>
            <a:r>
              <a:rPr lang="en-US" dirty="0"/>
              <a:t>QA</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type="body" sz="half" idx="2"/>
          </p:nvPr>
        </p:nvSpPr>
        <p:spPr>
          <a:xfrm>
            <a:off x="767857" y="2836654"/>
            <a:ext cx="3031852" cy="3001392"/>
          </a:xfrm>
        </p:spPr>
        <p:txBody>
          <a:bodyPr anchor="t">
            <a:normAutofit/>
          </a:bodyPr>
          <a:lstStyle/>
          <a:p>
            <a:endParaRPr lang="en-US" altLang="zh-CN" b="1" dirty="0"/>
          </a:p>
          <a:p>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96C797DB-CF06-4FB7-A1AF-2D8ECAEC40D0}"/>
              </a:ext>
            </a:extLst>
          </p:cNvPr>
          <p:cNvPicPr>
            <a:picLocks noChangeAspect="1"/>
          </p:cNvPicPr>
          <p:nvPr/>
        </p:nvPicPr>
        <p:blipFill>
          <a:blip r:embed="rId2"/>
          <a:stretch>
            <a:fillRect/>
          </a:stretch>
        </p:blipFill>
        <p:spPr>
          <a:xfrm>
            <a:off x="5872065" y="2210674"/>
            <a:ext cx="2743200" cy="2809875"/>
          </a:xfrm>
          <a:prstGeom prst="rect">
            <a:avLst/>
          </a:prstGeom>
        </p:spPr>
      </p:pic>
    </p:spTree>
    <p:extLst>
      <p:ext uri="{BB962C8B-B14F-4D97-AF65-F5344CB8AC3E}">
        <p14:creationId xmlns:p14="http://schemas.microsoft.com/office/powerpoint/2010/main" val="1574488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pic>
        <p:nvPicPr>
          <p:cNvPr id="4" name="Content Placeholder 3">
            <a:extLst>
              <a:ext uri="{FF2B5EF4-FFF2-40B4-BE49-F238E27FC236}">
                <a16:creationId xmlns:a16="http://schemas.microsoft.com/office/drawing/2014/main" id="{12007652-357B-450D-9350-651C5A6F29A7}"/>
              </a:ext>
            </a:extLst>
          </p:cNvPr>
          <p:cNvPicPr>
            <a:picLocks noGrp="1" noChangeAspect="1"/>
          </p:cNvPicPr>
          <p:nvPr>
            <p:ph idx="1"/>
          </p:nvPr>
        </p:nvPicPr>
        <p:blipFill>
          <a:blip r:embed="rId2"/>
          <a:stretch>
            <a:fillRect/>
          </a:stretch>
        </p:blipFill>
        <p:spPr>
          <a:xfrm>
            <a:off x="706685" y="1501628"/>
            <a:ext cx="1532586" cy="2030179"/>
          </a:xfrm>
          <a:prstGeom prst="rect">
            <a:avLst/>
          </a:prstGeom>
        </p:spPr>
      </p:pic>
      <p:pic>
        <p:nvPicPr>
          <p:cNvPr id="5" name="Picture 4">
            <a:extLst>
              <a:ext uri="{FF2B5EF4-FFF2-40B4-BE49-F238E27FC236}">
                <a16:creationId xmlns:a16="http://schemas.microsoft.com/office/drawing/2014/main" id="{D5238B2D-C326-4943-9D7E-B694C879A180}"/>
              </a:ext>
            </a:extLst>
          </p:cNvPr>
          <p:cNvPicPr>
            <a:picLocks noChangeAspect="1"/>
          </p:cNvPicPr>
          <p:nvPr/>
        </p:nvPicPr>
        <p:blipFill>
          <a:blip r:embed="rId3"/>
          <a:stretch>
            <a:fillRect/>
          </a:stretch>
        </p:blipFill>
        <p:spPr>
          <a:xfrm>
            <a:off x="707624" y="4052275"/>
            <a:ext cx="1532586" cy="1943100"/>
          </a:xfrm>
          <a:prstGeom prst="rect">
            <a:avLst/>
          </a:prstGeom>
        </p:spPr>
      </p:pic>
      <p:pic>
        <p:nvPicPr>
          <p:cNvPr id="6" name="Picture 5">
            <a:extLst>
              <a:ext uri="{FF2B5EF4-FFF2-40B4-BE49-F238E27FC236}">
                <a16:creationId xmlns:a16="http://schemas.microsoft.com/office/drawing/2014/main" id="{FBC1E992-6CEF-45F8-A767-AB9F47B17FA5}"/>
              </a:ext>
            </a:extLst>
          </p:cNvPr>
          <p:cNvPicPr>
            <a:picLocks noChangeAspect="1"/>
          </p:cNvPicPr>
          <p:nvPr/>
        </p:nvPicPr>
        <p:blipFill>
          <a:blip r:embed="rId4"/>
          <a:stretch>
            <a:fillRect/>
          </a:stretch>
        </p:blipFill>
        <p:spPr>
          <a:xfrm>
            <a:off x="3788503" y="1568435"/>
            <a:ext cx="2400300" cy="2009775"/>
          </a:xfrm>
          <a:prstGeom prst="rect">
            <a:avLst/>
          </a:prstGeom>
        </p:spPr>
      </p:pic>
      <p:pic>
        <p:nvPicPr>
          <p:cNvPr id="7" name="Picture 6">
            <a:extLst>
              <a:ext uri="{FF2B5EF4-FFF2-40B4-BE49-F238E27FC236}">
                <a16:creationId xmlns:a16="http://schemas.microsoft.com/office/drawing/2014/main" id="{3CCA8A49-1EAE-4321-83A3-E6D5DDE76374}"/>
              </a:ext>
            </a:extLst>
          </p:cNvPr>
          <p:cNvPicPr>
            <a:picLocks noChangeAspect="1"/>
          </p:cNvPicPr>
          <p:nvPr/>
        </p:nvPicPr>
        <p:blipFill>
          <a:blip r:embed="rId5"/>
          <a:stretch>
            <a:fillRect/>
          </a:stretch>
        </p:blipFill>
        <p:spPr>
          <a:xfrm>
            <a:off x="4057518" y="4023699"/>
            <a:ext cx="1476375" cy="1914525"/>
          </a:xfrm>
          <a:prstGeom prst="rect">
            <a:avLst/>
          </a:prstGeom>
        </p:spPr>
      </p:pic>
      <p:pic>
        <p:nvPicPr>
          <p:cNvPr id="8" name="Picture 7">
            <a:extLst>
              <a:ext uri="{FF2B5EF4-FFF2-40B4-BE49-F238E27FC236}">
                <a16:creationId xmlns:a16="http://schemas.microsoft.com/office/drawing/2014/main" id="{06287E6B-A0A8-4631-88DC-EA7C41208460}"/>
              </a:ext>
            </a:extLst>
          </p:cNvPr>
          <p:cNvPicPr>
            <a:picLocks noChangeAspect="1"/>
          </p:cNvPicPr>
          <p:nvPr/>
        </p:nvPicPr>
        <p:blipFill>
          <a:blip r:embed="rId6"/>
          <a:stretch>
            <a:fillRect/>
          </a:stretch>
        </p:blipFill>
        <p:spPr>
          <a:xfrm>
            <a:off x="7595970" y="1725466"/>
            <a:ext cx="2419350" cy="1495425"/>
          </a:xfrm>
          <a:prstGeom prst="rect">
            <a:avLst/>
          </a:prstGeom>
        </p:spPr>
      </p:pic>
      <p:pic>
        <p:nvPicPr>
          <p:cNvPr id="9" name="Picture 8">
            <a:extLst>
              <a:ext uri="{FF2B5EF4-FFF2-40B4-BE49-F238E27FC236}">
                <a16:creationId xmlns:a16="http://schemas.microsoft.com/office/drawing/2014/main" id="{DD134673-B912-4337-BE65-3F8D01B5E5B0}"/>
              </a:ext>
            </a:extLst>
          </p:cNvPr>
          <p:cNvPicPr>
            <a:picLocks noChangeAspect="1"/>
          </p:cNvPicPr>
          <p:nvPr/>
        </p:nvPicPr>
        <p:blipFill>
          <a:blip r:embed="rId7"/>
          <a:stretch>
            <a:fillRect/>
          </a:stretch>
        </p:blipFill>
        <p:spPr>
          <a:xfrm>
            <a:off x="7892545" y="4055287"/>
            <a:ext cx="1762764" cy="1914525"/>
          </a:xfrm>
          <a:prstGeom prst="rect">
            <a:avLst/>
          </a:prstGeom>
        </p:spPr>
      </p:pic>
    </p:spTree>
    <p:extLst>
      <p:ext uri="{BB962C8B-B14F-4D97-AF65-F5344CB8AC3E}">
        <p14:creationId xmlns:p14="http://schemas.microsoft.com/office/powerpoint/2010/main" val="37768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en-US" altLang="zh-CN" strike="sngStrike" dirty="0"/>
              <a:t>Python </a:t>
            </a:r>
            <a:r>
              <a:rPr lang="zh-CN" altLang="en-US" strike="sngStrike" dirty="0"/>
              <a:t>是一个高层次的结合了解释性、编译性、互动性和面向对象的脚本语言。</a:t>
            </a:r>
          </a:p>
          <a:p>
            <a:pPr latinLnBrk="1"/>
            <a:r>
              <a:rPr lang="en-US" altLang="zh-CN" strike="sngStrike" dirty="0"/>
              <a:t>Python </a:t>
            </a:r>
            <a:r>
              <a:rPr lang="zh-CN" altLang="en-US" strike="sngStrike" dirty="0"/>
              <a:t>的设计具有很强的可读性，相比其他语言经常使用英文关键字，其他语言的一些标点符号，它具有比其他语言更有特色语法结构。</a:t>
            </a:r>
          </a:p>
          <a:p>
            <a:pPr latinLnBrk="1"/>
            <a:r>
              <a:rPr lang="en-US" altLang="zh-CN" b="1" strike="sngStrike" dirty="0"/>
              <a:t>Python </a:t>
            </a:r>
            <a:r>
              <a:rPr lang="zh-CN" altLang="en-US" b="1" strike="sngStrike" dirty="0"/>
              <a:t>是一种解释型语言：</a:t>
            </a:r>
            <a:r>
              <a:rPr lang="zh-CN" altLang="en-US" strike="sngStrike" dirty="0"/>
              <a:t> 这意味着开发过程中没有了编译这个环节。类似于</a:t>
            </a:r>
            <a:r>
              <a:rPr lang="en-US" altLang="zh-CN" strike="sngStrike" dirty="0"/>
              <a:t>PHP</a:t>
            </a:r>
            <a:r>
              <a:rPr lang="zh-CN" altLang="en-US" strike="sngStrike" dirty="0"/>
              <a:t>和</a:t>
            </a:r>
            <a:r>
              <a:rPr lang="en-US" altLang="zh-CN" strike="sngStrike" dirty="0"/>
              <a:t>Perl</a:t>
            </a:r>
            <a:r>
              <a:rPr lang="zh-CN" altLang="en-US" strike="sngStrike" dirty="0"/>
              <a:t>语言。</a:t>
            </a:r>
          </a:p>
          <a:p>
            <a:pPr latinLnBrk="1"/>
            <a:r>
              <a:rPr lang="en-US" altLang="zh-CN" b="1" strike="sngStrike" dirty="0"/>
              <a:t>Python </a:t>
            </a:r>
            <a:r>
              <a:rPr lang="zh-CN" altLang="en-US" b="1" strike="sngStrike" dirty="0"/>
              <a:t>是交互式语言：</a:t>
            </a:r>
            <a:r>
              <a:rPr lang="zh-CN" altLang="en-US" strike="sngStrike" dirty="0"/>
              <a:t> 这意味着，您可以在一个 </a:t>
            </a:r>
            <a:r>
              <a:rPr lang="en-US" altLang="zh-CN" strike="sngStrike" dirty="0"/>
              <a:t>Python </a:t>
            </a:r>
            <a:r>
              <a:rPr lang="zh-CN" altLang="en-US" strike="sngStrike" dirty="0"/>
              <a:t>提示符 </a:t>
            </a:r>
            <a:r>
              <a:rPr lang="en-US" altLang="zh-CN" b="1" strike="sngStrike" dirty="0"/>
              <a:t>&gt;&gt;&gt;</a:t>
            </a:r>
            <a:r>
              <a:rPr lang="zh-CN" altLang="en-US" strike="sngStrike" dirty="0"/>
              <a:t> 后直接执行代码。</a:t>
            </a:r>
          </a:p>
          <a:p>
            <a:pPr latinLnBrk="1"/>
            <a:r>
              <a:rPr lang="en-US" altLang="zh-CN" b="1" strike="sngStrike" dirty="0"/>
              <a:t>Python </a:t>
            </a:r>
            <a:r>
              <a:rPr lang="zh-CN" altLang="en-US" b="1" strike="sngStrike" dirty="0"/>
              <a:t>是面向对象语言</a:t>
            </a:r>
            <a:r>
              <a:rPr lang="en-US" altLang="zh-CN" b="1" strike="sngStrike" dirty="0"/>
              <a:t>:</a:t>
            </a:r>
            <a:r>
              <a:rPr lang="zh-CN" altLang="en-US" strike="sngStrike" dirty="0"/>
              <a:t> 这意味着</a:t>
            </a:r>
            <a:r>
              <a:rPr lang="en-US" altLang="zh-CN" strike="sngStrike" dirty="0"/>
              <a:t>Python</a:t>
            </a:r>
            <a:r>
              <a:rPr lang="zh-CN" altLang="en-US" strike="sngStrike" dirty="0"/>
              <a:t>支持面向对象的风格或代码封装在对象的编程技术。</a:t>
            </a:r>
          </a:p>
          <a:p>
            <a:pPr latinLnBrk="1"/>
            <a:r>
              <a:rPr lang="en-US" altLang="zh-CN" b="1" dirty="0"/>
              <a:t>Python </a:t>
            </a:r>
            <a:r>
              <a:rPr lang="zh-CN" altLang="en-US" b="1" dirty="0"/>
              <a:t>是初学者的语言：</a:t>
            </a:r>
            <a:r>
              <a:rPr lang="en-US" altLang="zh-CN" dirty="0"/>
              <a:t>Python </a:t>
            </a:r>
            <a:r>
              <a:rPr lang="zh-CN" altLang="en-US" dirty="0"/>
              <a:t>对初级程序员而言，是一种伟大的语言，它支持广泛的应用程序开发，从简单的文字处理到 </a:t>
            </a:r>
            <a:r>
              <a:rPr lang="en-US" altLang="zh-CN" dirty="0"/>
              <a:t>WWW </a:t>
            </a:r>
            <a:r>
              <a:rPr lang="zh-CN" altLang="en-US" dirty="0"/>
              <a:t>浏览器再到游戏。</a:t>
            </a:r>
          </a:p>
          <a:p>
            <a:pPr marL="0" indent="0">
              <a:buNone/>
            </a:pPr>
            <a:endParaRPr lang="en-US" dirty="0"/>
          </a:p>
        </p:txBody>
      </p:sp>
    </p:spTree>
    <p:extLst>
      <p:ext uri="{BB962C8B-B14F-4D97-AF65-F5344CB8AC3E}">
        <p14:creationId xmlns:p14="http://schemas.microsoft.com/office/powerpoint/2010/main" val="300429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zh-CN" altLang="en-US" b="1" dirty="0"/>
              <a:t>面向对象 </a:t>
            </a:r>
            <a:r>
              <a:rPr lang="en-US" altLang="zh-CN" b="1" dirty="0"/>
              <a:t>VS </a:t>
            </a:r>
            <a:r>
              <a:rPr lang="zh-CN" altLang="en-US" b="1" dirty="0"/>
              <a:t>面向过程</a:t>
            </a:r>
            <a:endParaRPr lang="en-US" altLang="zh-CN"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dirty="0"/>
          </a:p>
        </p:txBody>
      </p:sp>
      <p:pic>
        <p:nvPicPr>
          <p:cNvPr id="6" name="Picture 5">
            <a:extLst>
              <a:ext uri="{FF2B5EF4-FFF2-40B4-BE49-F238E27FC236}">
                <a16:creationId xmlns:a16="http://schemas.microsoft.com/office/drawing/2014/main" id="{F1405E7A-FAA7-498A-B33E-2CB5E590B2EA}"/>
              </a:ext>
            </a:extLst>
          </p:cNvPr>
          <p:cNvPicPr>
            <a:picLocks noChangeAspect="1"/>
          </p:cNvPicPr>
          <p:nvPr/>
        </p:nvPicPr>
        <p:blipFill>
          <a:blip r:embed="rId2"/>
          <a:stretch>
            <a:fillRect/>
          </a:stretch>
        </p:blipFill>
        <p:spPr>
          <a:xfrm>
            <a:off x="702133" y="3169838"/>
            <a:ext cx="2647950" cy="1800225"/>
          </a:xfrm>
          <a:prstGeom prst="rect">
            <a:avLst/>
          </a:prstGeom>
        </p:spPr>
      </p:pic>
      <p:pic>
        <p:nvPicPr>
          <p:cNvPr id="7" name="Picture 6">
            <a:extLst>
              <a:ext uri="{FF2B5EF4-FFF2-40B4-BE49-F238E27FC236}">
                <a16:creationId xmlns:a16="http://schemas.microsoft.com/office/drawing/2014/main" id="{2787F931-647F-418C-9391-65202119B04C}"/>
              </a:ext>
            </a:extLst>
          </p:cNvPr>
          <p:cNvPicPr>
            <a:picLocks noChangeAspect="1"/>
          </p:cNvPicPr>
          <p:nvPr/>
        </p:nvPicPr>
        <p:blipFill>
          <a:blip r:embed="rId3"/>
          <a:stretch>
            <a:fillRect/>
          </a:stretch>
        </p:blipFill>
        <p:spPr>
          <a:xfrm>
            <a:off x="7210257" y="2052637"/>
            <a:ext cx="4400550" cy="2752725"/>
          </a:xfrm>
          <a:prstGeom prst="rect">
            <a:avLst/>
          </a:prstGeom>
        </p:spPr>
      </p:pic>
      <p:pic>
        <p:nvPicPr>
          <p:cNvPr id="8" name="Picture 7">
            <a:extLst>
              <a:ext uri="{FF2B5EF4-FFF2-40B4-BE49-F238E27FC236}">
                <a16:creationId xmlns:a16="http://schemas.microsoft.com/office/drawing/2014/main" id="{BA0F3456-9BBD-4B44-8D54-75F43FADA62B}"/>
              </a:ext>
            </a:extLst>
          </p:cNvPr>
          <p:cNvPicPr>
            <a:picLocks noChangeAspect="1"/>
          </p:cNvPicPr>
          <p:nvPr/>
        </p:nvPicPr>
        <p:blipFill>
          <a:blip r:embed="rId4"/>
          <a:stretch>
            <a:fillRect/>
          </a:stretch>
        </p:blipFill>
        <p:spPr>
          <a:xfrm>
            <a:off x="4784436" y="1892883"/>
            <a:ext cx="1901922" cy="1322529"/>
          </a:xfrm>
          <a:prstGeom prst="rect">
            <a:avLst/>
          </a:prstGeom>
        </p:spPr>
      </p:pic>
      <p:pic>
        <p:nvPicPr>
          <p:cNvPr id="9" name="Picture 8">
            <a:extLst>
              <a:ext uri="{FF2B5EF4-FFF2-40B4-BE49-F238E27FC236}">
                <a16:creationId xmlns:a16="http://schemas.microsoft.com/office/drawing/2014/main" id="{542B49DB-F8CB-4848-99B8-EACC603D688E}"/>
              </a:ext>
            </a:extLst>
          </p:cNvPr>
          <p:cNvPicPr>
            <a:picLocks noChangeAspect="1"/>
          </p:cNvPicPr>
          <p:nvPr/>
        </p:nvPicPr>
        <p:blipFill>
          <a:blip r:embed="rId5"/>
          <a:stretch>
            <a:fillRect/>
          </a:stretch>
        </p:blipFill>
        <p:spPr>
          <a:xfrm>
            <a:off x="4904509" y="4354048"/>
            <a:ext cx="1781849" cy="2494589"/>
          </a:xfrm>
          <a:prstGeom prst="rect">
            <a:avLst/>
          </a:prstGeom>
        </p:spPr>
      </p:pic>
      <p:pic>
        <p:nvPicPr>
          <p:cNvPr id="10" name="Picture 9">
            <a:extLst>
              <a:ext uri="{FF2B5EF4-FFF2-40B4-BE49-F238E27FC236}">
                <a16:creationId xmlns:a16="http://schemas.microsoft.com/office/drawing/2014/main" id="{312701E4-2813-4040-92AC-6314EB2D0F63}"/>
              </a:ext>
            </a:extLst>
          </p:cNvPr>
          <p:cNvPicPr>
            <a:picLocks noChangeAspect="1"/>
          </p:cNvPicPr>
          <p:nvPr/>
        </p:nvPicPr>
        <p:blipFill>
          <a:blip r:embed="rId6"/>
          <a:stretch>
            <a:fillRect/>
          </a:stretch>
        </p:blipFill>
        <p:spPr>
          <a:xfrm>
            <a:off x="4038679" y="3169838"/>
            <a:ext cx="2796230" cy="1178324"/>
          </a:xfrm>
          <a:prstGeom prst="rect">
            <a:avLst/>
          </a:prstGeom>
        </p:spPr>
      </p:pic>
    </p:spTree>
    <p:extLst>
      <p:ext uri="{BB962C8B-B14F-4D97-AF65-F5344CB8AC3E}">
        <p14:creationId xmlns:p14="http://schemas.microsoft.com/office/powerpoint/2010/main" val="2855021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zh-CN" altLang="en-US" b="1" dirty="0"/>
              <a:t>高级语言 </a:t>
            </a:r>
            <a:r>
              <a:rPr lang="en-US" altLang="zh-CN" b="1" dirty="0"/>
              <a:t>VS </a:t>
            </a:r>
            <a:r>
              <a:rPr lang="zh-CN" altLang="en-US" b="1" dirty="0"/>
              <a:t>低级（机器）语言</a:t>
            </a:r>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dirty="0"/>
          </a:p>
        </p:txBody>
      </p:sp>
      <p:pic>
        <p:nvPicPr>
          <p:cNvPr id="4" name="Picture 3">
            <a:extLst>
              <a:ext uri="{FF2B5EF4-FFF2-40B4-BE49-F238E27FC236}">
                <a16:creationId xmlns:a16="http://schemas.microsoft.com/office/drawing/2014/main" id="{D47E47B3-BECA-46A2-9706-5190EEA92BC0}"/>
              </a:ext>
            </a:extLst>
          </p:cNvPr>
          <p:cNvPicPr>
            <a:picLocks noChangeAspect="1"/>
          </p:cNvPicPr>
          <p:nvPr/>
        </p:nvPicPr>
        <p:blipFill>
          <a:blip r:embed="rId2"/>
          <a:stretch>
            <a:fillRect/>
          </a:stretch>
        </p:blipFill>
        <p:spPr>
          <a:xfrm>
            <a:off x="6660665" y="3548543"/>
            <a:ext cx="5329998" cy="2831330"/>
          </a:xfrm>
          <a:prstGeom prst="rect">
            <a:avLst/>
          </a:prstGeom>
        </p:spPr>
      </p:pic>
      <p:pic>
        <p:nvPicPr>
          <p:cNvPr id="5" name="Picture 4">
            <a:extLst>
              <a:ext uri="{FF2B5EF4-FFF2-40B4-BE49-F238E27FC236}">
                <a16:creationId xmlns:a16="http://schemas.microsoft.com/office/drawing/2014/main" id="{029FA9DD-A50F-4CA5-948D-83A53805D523}"/>
              </a:ext>
            </a:extLst>
          </p:cNvPr>
          <p:cNvPicPr>
            <a:picLocks noChangeAspect="1"/>
          </p:cNvPicPr>
          <p:nvPr/>
        </p:nvPicPr>
        <p:blipFill>
          <a:blip r:embed="rId3"/>
          <a:stretch>
            <a:fillRect/>
          </a:stretch>
        </p:blipFill>
        <p:spPr>
          <a:xfrm>
            <a:off x="645952" y="2413881"/>
            <a:ext cx="5742526" cy="2466437"/>
          </a:xfrm>
          <a:prstGeom prst="rect">
            <a:avLst/>
          </a:prstGeom>
        </p:spPr>
      </p:pic>
    </p:spTree>
    <p:extLst>
      <p:ext uri="{BB962C8B-B14F-4D97-AF65-F5344CB8AC3E}">
        <p14:creationId xmlns:p14="http://schemas.microsoft.com/office/powerpoint/2010/main" val="220250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Python</a:t>
            </a:r>
            <a:r>
              <a:rPr lang="zh-CN" altLang="en-US" dirty="0"/>
              <a:t>的特点</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92500"/>
          </a:bodyPr>
          <a:lstStyle/>
          <a:p>
            <a:pPr latinLnBrk="1"/>
            <a:r>
              <a:rPr lang="en-US" altLang="zh-CN" b="1" dirty="0"/>
              <a:t>1.</a:t>
            </a:r>
            <a:r>
              <a:rPr lang="zh-CN" altLang="en-US" b="1" dirty="0"/>
              <a:t>易于学习：</a:t>
            </a:r>
            <a:r>
              <a:rPr lang="en-US" altLang="zh-CN" dirty="0"/>
              <a:t>Python</a:t>
            </a:r>
            <a:r>
              <a:rPr lang="zh-CN" altLang="en-US" dirty="0"/>
              <a:t>有相对较少的关键字，结构简单，和一个明确定义的语法，学习起来更加简单。</a:t>
            </a:r>
          </a:p>
          <a:p>
            <a:pPr latinLnBrk="1"/>
            <a:r>
              <a:rPr lang="en-US" altLang="zh-CN" b="1" dirty="0"/>
              <a:t>2.</a:t>
            </a:r>
            <a:r>
              <a:rPr lang="zh-CN" altLang="en-US" b="1" dirty="0"/>
              <a:t>易于阅读：</a:t>
            </a:r>
            <a:r>
              <a:rPr lang="en-US" altLang="zh-CN" dirty="0"/>
              <a:t>Python</a:t>
            </a:r>
            <a:r>
              <a:rPr lang="zh-CN" altLang="en-US" dirty="0"/>
              <a:t>代码定义的更清晰。</a:t>
            </a:r>
          </a:p>
          <a:p>
            <a:pPr latinLnBrk="1"/>
            <a:r>
              <a:rPr lang="en-US" altLang="zh-CN" b="1" dirty="0"/>
              <a:t>3.</a:t>
            </a:r>
            <a:r>
              <a:rPr lang="zh-CN" altLang="en-US" b="1" dirty="0"/>
              <a:t>易于维护：</a:t>
            </a:r>
            <a:r>
              <a:rPr lang="en-US" altLang="zh-CN" dirty="0"/>
              <a:t>Python</a:t>
            </a:r>
            <a:r>
              <a:rPr lang="zh-CN" altLang="en-US" dirty="0"/>
              <a:t>的成功在于它的源代码是相当容易维护的。</a:t>
            </a:r>
          </a:p>
          <a:p>
            <a:pPr latinLnBrk="1"/>
            <a:r>
              <a:rPr lang="en-US" altLang="zh-CN" b="1" dirty="0"/>
              <a:t>4.</a:t>
            </a:r>
            <a:r>
              <a:rPr lang="zh-CN" altLang="en-US" b="1" dirty="0"/>
              <a:t>一个广泛的标准库：</a:t>
            </a:r>
            <a:r>
              <a:rPr lang="en-US" altLang="zh-CN" dirty="0"/>
              <a:t>Python</a:t>
            </a:r>
            <a:r>
              <a:rPr lang="zh-CN" altLang="en-US" dirty="0"/>
              <a:t>的最大的优势之一是丰富的库，跨平台的，在</a:t>
            </a:r>
            <a:r>
              <a:rPr lang="en-US" altLang="zh-CN" dirty="0"/>
              <a:t>UNIX</a:t>
            </a:r>
            <a:r>
              <a:rPr lang="zh-CN" altLang="en-US" dirty="0"/>
              <a:t>，</a:t>
            </a:r>
            <a:r>
              <a:rPr lang="en-US" altLang="zh-CN" dirty="0"/>
              <a:t>Windows</a:t>
            </a:r>
            <a:r>
              <a:rPr lang="zh-CN" altLang="en-US" dirty="0"/>
              <a:t>和</a:t>
            </a:r>
            <a:r>
              <a:rPr lang="en-US" altLang="zh-CN" dirty="0"/>
              <a:t>Macintosh</a:t>
            </a:r>
            <a:r>
              <a:rPr lang="zh-CN" altLang="en-US" dirty="0"/>
              <a:t>兼容很好。</a:t>
            </a:r>
          </a:p>
          <a:p>
            <a:pPr latinLnBrk="1"/>
            <a:r>
              <a:rPr lang="en-US" altLang="zh-CN" b="1" strike="sngStrike" dirty="0"/>
              <a:t>5.</a:t>
            </a:r>
            <a:r>
              <a:rPr lang="zh-CN" altLang="en-US" b="1" strike="sngStrike" dirty="0"/>
              <a:t>互动模式：</a:t>
            </a:r>
            <a:r>
              <a:rPr lang="zh-CN" altLang="en-US" strike="sngStrike" dirty="0"/>
              <a:t>互动模式的支持，您可以从终端输入执行代码并获得结果的语言，互动的测试和调试代码片断。</a:t>
            </a:r>
          </a:p>
          <a:p>
            <a:pPr latinLnBrk="1"/>
            <a:r>
              <a:rPr lang="en-US" altLang="zh-CN" b="1" strike="sngStrike" dirty="0"/>
              <a:t>6.</a:t>
            </a:r>
            <a:r>
              <a:rPr lang="zh-CN" altLang="en-US" b="1" strike="sngStrike" dirty="0"/>
              <a:t>可移植：</a:t>
            </a:r>
            <a:r>
              <a:rPr lang="zh-CN" altLang="en-US" strike="sngStrike" dirty="0"/>
              <a:t>基于其开放源代码的特性，</a:t>
            </a:r>
            <a:r>
              <a:rPr lang="en-US" altLang="zh-CN" strike="sngStrike" dirty="0"/>
              <a:t>Python</a:t>
            </a:r>
            <a:r>
              <a:rPr lang="zh-CN" altLang="en-US" strike="sngStrike" dirty="0"/>
              <a:t>已经被移植（也就是使其工作）到许多平台。</a:t>
            </a:r>
          </a:p>
          <a:p>
            <a:pPr latinLnBrk="1"/>
            <a:r>
              <a:rPr lang="en-US" altLang="zh-CN" b="1" strike="sngStrike" dirty="0"/>
              <a:t>7.</a:t>
            </a:r>
            <a:r>
              <a:rPr lang="zh-CN" altLang="en-US" b="1" strike="sngStrike" dirty="0"/>
              <a:t>可扩展：</a:t>
            </a:r>
            <a:r>
              <a:rPr lang="zh-CN" altLang="en-US" strike="sngStrike" dirty="0"/>
              <a:t>如果你需要一段运行很快的关键代码，或者是想要编写一些不愿开放的算法，你可以使用</a:t>
            </a:r>
            <a:r>
              <a:rPr lang="en-US" altLang="zh-CN" strike="sngStrike" dirty="0"/>
              <a:t>C</a:t>
            </a:r>
            <a:r>
              <a:rPr lang="zh-CN" altLang="en-US" strike="sngStrike" dirty="0"/>
              <a:t>或</a:t>
            </a:r>
            <a:r>
              <a:rPr lang="en-US" altLang="zh-CN" strike="sngStrike" dirty="0"/>
              <a:t>C++</a:t>
            </a:r>
            <a:r>
              <a:rPr lang="zh-CN" altLang="en-US" strike="sngStrike" dirty="0"/>
              <a:t>完成那部分程序，然后从你的</a:t>
            </a:r>
            <a:r>
              <a:rPr lang="en-US" altLang="zh-CN" strike="sngStrike" dirty="0"/>
              <a:t>Python</a:t>
            </a:r>
            <a:r>
              <a:rPr lang="zh-CN" altLang="en-US" strike="sngStrike" dirty="0"/>
              <a:t>程序中调用。</a:t>
            </a:r>
          </a:p>
          <a:p>
            <a:pPr latinLnBrk="1"/>
            <a:r>
              <a:rPr lang="en-US" altLang="zh-CN" b="1" strike="sngStrike" dirty="0"/>
              <a:t>8.</a:t>
            </a:r>
            <a:r>
              <a:rPr lang="zh-CN" altLang="en-US" b="1" strike="sngStrike" dirty="0"/>
              <a:t>数据库：</a:t>
            </a:r>
            <a:r>
              <a:rPr lang="en-US" altLang="zh-CN" strike="sngStrike" dirty="0"/>
              <a:t>Python</a:t>
            </a:r>
            <a:r>
              <a:rPr lang="zh-CN" altLang="en-US" strike="sngStrike" dirty="0"/>
              <a:t>提供所有主要的商业数据库的接口。</a:t>
            </a:r>
          </a:p>
          <a:p>
            <a:pPr latinLnBrk="1"/>
            <a:r>
              <a:rPr lang="en-US" altLang="zh-CN" b="1" strike="sngStrike" dirty="0"/>
              <a:t>9.GUI</a:t>
            </a:r>
            <a:r>
              <a:rPr lang="zh-CN" altLang="en-US" b="1" strike="sngStrike" dirty="0"/>
              <a:t>编程：</a:t>
            </a:r>
            <a:r>
              <a:rPr lang="en-US" altLang="zh-CN" strike="sngStrike" dirty="0"/>
              <a:t>Python</a:t>
            </a:r>
            <a:r>
              <a:rPr lang="zh-CN" altLang="en-US" strike="sngStrike" dirty="0"/>
              <a:t>支持</a:t>
            </a:r>
            <a:r>
              <a:rPr lang="en-US" altLang="zh-CN" strike="sngStrike" dirty="0"/>
              <a:t>GUI</a:t>
            </a:r>
            <a:r>
              <a:rPr lang="zh-CN" altLang="en-US" strike="sngStrike" dirty="0"/>
              <a:t>可以创建和移植到许多系统调用。</a:t>
            </a:r>
          </a:p>
          <a:p>
            <a:pPr latinLnBrk="1"/>
            <a:r>
              <a:rPr lang="en-US" altLang="zh-CN" b="1" strike="sngStrike" dirty="0"/>
              <a:t>10.</a:t>
            </a:r>
            <a:r>
              <a:rPr lang="zh-CN" altLang="en-US" b="1" strike="sngStrike" dirty="0"/>
              <a:t>可嵌入</a:t>
            </a:r>
            <a:r>
              <a:rPr lang="en-US" altLang="zh-CN" b="1" strike="sngStrike" dirty="0"/>
              <a:t>: </a:t>
            </a:r>
            <a:r>
              <a:rPr lang="zh-CN" altLang="en-US" strike="sngStrike" dirty="0"/>
              <a:t>你可以将</a:t>
            </a:r>
            <a:r>
              <a:rPr lang="en-US" altLang="zh-CN" strike="sngStrike" dirty="0"/>
              <a:t>Python</a:t>
            </a:r>
            <a:r>
              <a:rPr lang="zh-CN" altLang="en-US" strike="sngStrike" dirty="0"/>
              <a:t>嵌入到</a:t>
            </a:r>
            <a:r>
              <a:rPr lang="en-US" altLang="zh-CN" strike="sngStrike" dirty="0"/>
              <a:t>C/C++</a:t>
            </a:r>
            <a:r>
              <a:rPr lang="zh-CN" altLang="en-US" strike="sngStrike" dirty="0"/>
              <a:t>程序，让你的程序的用户获得</a:t>
            </a:r>
            <a:r>
              <a:rPr lang="en-US" altLang="zh-CN" strike="sngStrike" dirty="0"/>
              <a:t>"</a:t>
            </a:r>
            <a:r>
              <a:rPr lang="zh-CN" altLang="en-US" strike="sngStrike" dirty="0"/>
              <a:t>脚本化</a:t>
            </a:r>
            <a:r>
              <a:rPr lang="en-US" altLang="zh-CN" strike="sngStrike" dirty="0"/>
              <a:t>"</a:t>
            </a:r>
            <a:r>
              <a:rPr lang="zh-CN" altLang="en-US" strike="sngStrike" dirty="0"/>
              <a:t>的能力。</a:t>
            </a:r>
          </a:p>
        </p:txBody>
      </p:sp>
    </p:spTree>
    <p:extLst>
      <p:ext uri="{BB962C8B-B14F-4D97-AF65-F5344CB8AC3E}">
        <p14:creationId xmlns:p14="http://schemas.microsoft.com/office/powerpoint/2010/main" val="62257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lnSpcReduction="10000"/>
          </a:bodyPr>
          <a:lstStyle/>
          <a:p>
            <a:r>
              <a:rPr lang="en-US" altLang="zh-CN" b="1" strike="sngStrike" dirty="0"/>
              <a:t>Web</a:t>
            </a:r>
            <a:r>
              <a:rPr lang="zh-CN" altLang="en-US" b="1" strike="sngStrike" dirty="0"/>
              <a:t>开发</a:t>
            </a:r>
            <a:endParaRPr lang="zh-CN" altLang="en-US" strike="sngStrike" dirty="0"/>
          </a:p>
          <a:p>
            <a:r>
              <a:rPr lang="zh-CN" altLang="en-US" b="1" dirty="0"/>
              <a:t>数据科学</a:t>
            </a:r>
            <a:r>
              <a:rPr lang="zh-CN" altLang="en-US" dirty="0"/>
              <a:t>：</a:t>
            </a:r>
            <a:endParaRPr lang="en-US" altLang="zh-CN" dirty="0"/>
          </a:p>
          <a:p>
            <a:pPr marL="666900" lvl="1" indent="-342900">
              <a:buFont typeface="+mj-lt"/>
              <a:buAutoNum type="arabicParenR"/>
            </a:pPr>
            <a:r>
              <a:rPr lang="en-US" altLang="zh-CN" dirty="0"/>
              <a:t>	</a:t>
            </a:r>
            <a:r>
              <a:rPr lang="zh-CN" altLang="en-US" strike="sngStrike" dirty="0"/>
              <a:t>机器学习</a:t>
            </a:r>
            <a:endParaRPr lang="en-US" altLang="zh-CN" strike="sngStrike" dirty="0"/>
          </a:p>
          <a:p>
            <a:pPr marL="666900" lvl="1" indent="-342900">
              <a:buFont typeface="+mj-lt"/>
              <a:buAutoNum type="arabicParenR"/>
            </a:pPr>
            <a:r>
              <a:rPr lang="en-US" altLang="zh-CN" dirty="0"/>
              <a:t>	</a:t>
            </a:r>
            <a:r>
              <a:rPr lang="zh-CN" altLang="en-US" dirty="0"/>
              <a:t>数据分析和数据可视化</a:t>
            </a:r>
            <a:endParaRPr lang="en-US" altLang="zh-CN" dirty="0"/>
          </a:p>
          <a:p>
            <a:pPr marL="324000" lvl="1" indent="0">
              <a:buNone/>
            </a:pPr>
            <a:endParaRPr lang="zh-CN" altLang="en-US" dirty="0"/>
          </a:p>
          <a:p>
            <a:pPr marL="0" indent="0">
              <a:buNone/>
            </a:pPr>
            <a:endParaRPr lang="en-US" altLang="zh-CN" b="1" dirty="0"/>
          </a:p>
          <a:p>
            <a:endParaRPr lang="en-US" altLang="zh-CN" b="1" dirty="0"/>
          </a:p>
          <a:p>
            <a:pPr marL="0" indent="0">
              <a:buNone/>
            </a:pPr>
            <a:endParaRPr lang="en-US" altLang="zh-CN" b="1" dirty="0"/>
          </a:p>
          <a:p>
            <a:r>
              <a:rPr lang="en-US" dirty="0">
                <a:hlinkClick r:id="rId2"/>
              </a:rPr>
              <a:t>https://github.com/chinese-poetry/chinese-poetry</a:t>
            </a:r>
            <a:endParaRPr lang="en-US" dirty="0"/>
          </a:p>
          <a:p>
            <a:r>
              <a:rPr lang="en-US" sz="1400" dirty="0">
                <a:hlinkClick r:id="rId3"/>
              </a:rPr>
              <a:t>https://ijg.io/r/words/crawl-ci.html</a:t>
            </a:r>
            <a:endParaRPr lang="en-US" altLang="zh-CN" sz="1400" b="1" dirty="0"/>
          </a:p>
          <a:p>
            <a:r>
              <a:rPr lang="en-US" dirty="0">
                <a:hlinkClick r:id="rId4"/>
              </a:rPr>
              <a:t>https://www.cnblogs.com/kaid/p/9016673.html</a:t>
            </a:r>
            <a:endParaRPr lang="zh-CN" altLang="en-US" dirty="0"/>
          </a:p>
        </p:txBody>
      </p:sp>
      <p:pic>
        <p:nvPicPr>
          <p:cNvPr id="4" name="Picture 3">
            <a:extLst>
              <a:ext uri="{FF2B5EF4-FFF2-40B4-BE49-F238E27FC236}">
                <a16:creationId xmlns:a16="http://schemas.microsoft.com/office/drawing/2014/main" id="{ED2A3D43-EA31-4966-BD93-D3C31DDA56F1}"/>
              </a:ext>
            </a:extLst>
          </p:cNvPr>
          <p:cNvPicPr>
            <a:picLocks noChangeAspect="1"/>
          </p:cNvPicPr>
          <p:nvPr/>
        </p:nvPicPr>
        <p:blipFill>
          <a:blip r:embed="rId5"/>
          <a:stretch>
            <a:fillRect/>
          </a:stretch>
        </p:blipFill>
        <p:spPr>
          <a:xfrm>
            <a:off x="3919937" y="1652631"/>
            <a:ext cx="5425842" cy="2681217"/>
          </a:xfrm>
          <a:prstGeom prst="rect">
            <a:avLst/>
          </a:prstGeom>
        </p:spPr>
      </p:pic>
      <p:pic>
        <p:nvPicPr>
          <p:cNvPr id="5" name="Picture 4">
            <a:extLst>
              <a:ext uri="{FF2B5EF4-FFF2-40B4-BE49-F238E27FC236}">
                <a16:creationId xmlns:a16="http://schemas.microsoft.com/office/drawing/2014/main" id="{1D9E5E87-5780-4A31-847D-C12CE5C36E74}"/>
              </a:ext>
            </a:extLst>
          </p:cNvPr>
          <p:cNvPicPr>
            <a:picLocks noChangeAspect="1"/>
          </p:cNvPicPr>
          <p:nvPr/>
        </p:nvPicPr>
        <p:blipFill>
          <a:blip r:embed="rId6"/>
          <a:stretch>
            <a:fillRect/>
          </a:stretch>
        </p:blipFill>
        <p:spPr>
          <a:xfrm>
            <a:off x="7380197" y="2937164"/>
            <a:ext cx="4331511" cy="2405760"/>
          </a:xfrm>
          <a:prstGeom prst="rect">
            <a:avLst/>
          </a:prstGeom>
        </p:spPr>
      </p:pic>
      <p:pic>
        <p:nvPicPr>
          <p:cNvPr id="6" name="Picture 5">
            <a:extLst>
              <a:ext uri="{FF2B5EF4-FFF2-40B4-BE49-F238E27FC236}">
                <a16:creationId xmlns:a16="http://schemas.microsoft.com/office/drawing/2014/main" id="{E1AF28EC-A4C1-475E-BEE5-EE3B00B86C63}"/>
              </a:ext>
            </a:extLst>
          </p:cNvPr>
          <p:cNvPicPr>
            <a:picLocks noChangeAspect="1"/>
          </p:cNvPicPr>
          <p:nvPr/>
        </p:nvPicPr>
        <p:blipFill>
          <a:blip r:embed="rId7"/>
          <a:stretch>
            <a:fillRect/>
          </a:stretch>
        </p:blipFill>
        <p:spPr>
          <a:xfrm>
            <a:off x="304800" y="5414231"/>
            <a:ext cx="11887200" cy="1277241"/>
          </a:xfrm>
          <a:prstGeom prst="rect">
            <a:avLst/>
          </a:prstGeom>
        </p:spPr>
      </p:pic>
    </p:spTree>
    <p:extLst>
      <p:ext uri="{BB962C8B-B14F-4D97-AF65-F5344CB8AC3E}">
        <p14:creationId xmlns:p14="http://schemas.microsoft.com/office/powerpoint/2010/main" val="104623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r>
              <a:rPr lang="zh-CN" altLang="en-US" b="1" dirty="0"/>
              <a:t>脚本</a:t>
            </a:r>
            <a:endParaRPr lang="en-US" altLang="zh-CN" b="1" dirty="0"/>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8CAA8FA3-0B0A-445E-A9A3-72068D4B8ADF}"/>
              </a:ext>
            </a:extLst>
          </p:cNvPr>
          <p:cNvPicPr>
            <a:picLocks noChangeAspect="1"/>
          </p:cNvPicPr>
          <p:nvPr/>
        </p:nvPicPr>
        <p:blipFill>
          <a:blip r:embed="rId2"/>
          <a:stretch>
            <a:fillRect/>
          </a:stretch>
        </p:blipFill>
        <p:spPr>
          <a:xfrm>
            <a:off x="8276563" y="1971674"/>
            <a:ext cx="3343540" cy="4659385"/>
          </a:xfrm>
          <a:prstGeom prst="rect">
            <a:avLst/>
          </a:prstGeom>
        </p:spPr>
      </p:pic>
      <p:pic>
        <p:nvPicPr>
          <p:cNvPr id="6" name="Picture 5">
            <a:extLst>
              <a:ext uri="{FF2B5EF4-FFF2-40B4-BE49-F238E27FC236}">
                <a16:creationId xmlns:a16="http://schemas.microsoft.com/office/drawing/2014/main" id="{19FF2E7A-9939-4A17-A5EA-A208406D2782}"/>
              </a:ext>
            </a:extLst>
          </p:cNvPr>
          <p:cNvPicPr>
            <a:picLocks noChangeAspect="1"/>
          </p:cNvPicPr>
          <p:nvPr/>
        </p:nvPicPr>
        <p:blipFill>
          <a:blip r:embed="rId3"/>
          <a:stretch>
            <a:fillRect/>
          </a:stretch>
        </p:blipFill>
        <p:spPr>
          <a:xfrm>
            <a:off x="1942853" y="1795244"/>
            <a:ext cx="1657350" cy="1857375"/>
          </a:xfrm>
          <a:prstGeom prst="rect">
            <a:avLst/>
          </a:prstGeom>
        </p:spPr>
      </p:pic>
      <p:pic>
        <p:nvPicPr>
          <p:cNvPr id="7" name="Picture 6">
            <a:extLst>
              <a:ext uri="{FF2B5EF4-FFF2-40B4-BE49-F238E27FC236}">
                <a16:creationId xmlns:a16="http://schemas.microsoft.com/office/drawing/2014/main" id="{CB6539DB-A2E7-4D5C-BC61-76A68D0A03E4}"/>
              </a:ext>
            </a:extLst>
          </p:cNvPr>
          <p:cNvPicPr>
            <a:picLocks noChangeAspect="1"/>
          </p:cNvPicPr>
          <p:nvPr/>
        </p:nvPicPr>
        <p:blipFill>
          <a:blip r:embed="rId4"/>
          <a:stretch>
            <a:fillRect/>
          </a:stretch>
        </p:blipFill>
        <p:spPr>
          <a:xfrm>
            <a:off x="3542125" y="3162300"/>
            <a:ext cx="4501902" cy="3012594"/>
          </a:xfrm>
          <a:prstGeom prst="rect">
            <a:avLst/>
          </a:prstGeom>
        </p:spPr>
      </p:pic>
    </p:spTree>
    <p:extLst>
      <p:ext uri="{BB962C8B-B14F-4D97-AF65-F5344CB8AC3E}">
        <p14:creationId xmlns:p14="http://schemas.microsoft.com/office/powerpoint/2010/main" val="83941510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84E4CF53A92449F99C4582BFAD0DB" ma:contentTypeVersion="15" ma:contentTypeDescription="Create a new document." ma:contentTypeScope="" ma:versionID="0301f17ac60020114c627324bea27ee9">
  <xsd:schema xmlns:xsd="http://www.w3.org/2001/XMLSchema" xmlns:xs="http://www.w3.org/2001/XMLSchema" xmlns:p="http://schemas.microsoft.com/office/2006/metadata/properties" xmlns:ns1="http://schemas.microsoft.com/sharepoint/v3" xmlns:ns3="fde1c3e8-13f4-4c06-840a-bfe3347a7cc9" xmlns:ns4="1df86127-3ca4-4feb-b39b-dfac0ce587d5" targetNamespace="http://schemas.microsoft.com/office/2006/metadata/properties" ma:root="true" ma:fieldsID="c343b8e948bf2a7e8a462aeaca308509" ns1:_="" ns3:_="" ns4:_="">
    <xsd:import namespace="http://schemas.microsoft.com/sharepoint/v3"/>
    <xsd:import namespace="fde1c3e8-13f4-4c06-840a-bfe3347a7cc9"/>
    <xsd:import namespace="1df86127-3ca4-4feb-b39b-dfac0ce587d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1:_ip_UnifiedCompliancePolicyProperties" minOccurs="0"/>
                <xsd:element ref="ns1:_ip_UnifiedCompliancePolicyUIAc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e1c3e8-13f4-4c06-840a-bfe3347a7c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f86127-3ca4-4feb-b39b-dfac0ce587d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F5E885-7696-41D8-AFB3-6251D5A75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e1c3e8-13f4-4c06-840a-bfe3347a7cc9"/>
    <ds:schemaRef ds:uri="1df86127-3ca4-4feb-b39b-dfac0ce587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AD750B-BB5F-4710-AD9C-61D7D1292E7D}">
  <ds:schemaRefs>
    <ds:schemaRef ds:uri="http://schemas.microsoft.com/sharepoint/v3/contenttype/forms"/>
  </ds:schemaRefs>
</ds:datastoreItem>
</file>

<file path=customXml/itemProps3.xml><?xml version="1.0" encoding="utf-8"?>
<ds:datastoreItem xmlns:ds="http://schemas.openxmlformats.org/officeDocument/2006/customXml" ds:itemID="{ADB9A6C8-9CC1-4783-B232-D682E0A819DF}">
  <ds:schemaRefs>
    <ds:schemaRef ds:uri="http://www.w3.org/XML/1998/namespace"/>
    <ds:schemaRef ds:uri="http://schemas.microsoft.com/office/2006/documentManagement/types"/>
    <ds:schemaRef ds:uri="http://purl.org/dc/dcmitype/"/>
    <ds:schemaRef ds:uri="fde1c3e8-13f4-4c06-840a-bfe3347a7cc9"/>
    <ds:schemaRef ds:uri="http://purl.org/dc/terms/"/>
    <ds:schemaRef ds:uri="http://schemas.microsoft.com/office/infopath/2007/PartnerControls"/>
    <ds:schemaRef ds:uri="http://schemas.microsoft.com/sharepoint/v3"/>
    <ds:schemaRef ds:uri="1df86127-3ca4-4feb-b39b-dfac0ce587d5"/>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Widescreen</PresentationFormat>
  <Paragraphs>197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Franklin Gothic Book</vt:lpstr>
      <vt:lpstr>Franklin Gothic Demi</vt:lpstr>
      <vt:lpstr>Wingdings 2</vt:lpstr>
      <vt:lpstr>DividendVTI</vt:lpstr>
      <vt:lpstr>Learning Python from 0 to 0.1</vt:lpstr>
      <vt:lpstr>Lesson 1  Hello python!</vt:lpstr>
      <vt:lpstr>Why Python?   -- Why to Learn Python?</vt:lpstr>
      <vt:lpstr>Why Python?   -- Why to Learn Python?</vt:lpstr>
      <vt:lpstr>Why Python?   -- Why to Learn Python?</vt:lpstr>
      <vt:lpstr>Why Python?   -- Why to Learn Python?</vt:lpstr>
      <vt:lpstr>Why Python?   -- Python的特点</vt:lpstr>
      <vt:lpstr>Why Python?   -- What can we do with Python？</vt:lpstr>
      <vt:lpstr>Why Python?   -- What can we do with Python？</vt:lpstr>
      <vt:lpstr>Why Python?   -- What can we do with Python？</vt:lpstr>
      <vt:lpstr>Develop Environment Setup --</vt:lpstr>
      <vt:lpstr>Develop Environment Setup -- Windows</vt:lpstr>
      <vt:lpstr>Develop Environment Setup -- Windows</vt:lpstr>
      <vt:lpstr>Develop Environment Setup  -- IDE (Visual studio code) install</vt:lpstr>
      <vt:lpstr>Develop Environment Setup  -- IDE (Visual studio code) install</vt:lpstr>
      <vt:lpstr>Develop Environment Setup – MacBOOK</vt:lpstr>
      <vt:lpstr>Develop Environment Setup – MacBOOK</vt:lpstr>
      <vt:lpstr>Develop Environment Setup – MacBOOK</vt:lpstr>
      <vt:lpstr>Develop Environment Setup – MacBOOK</vt:lpstr>
      <vt:lpstr>Hello Python！-- 在线运行：</vt:lpstr>
      <vt:lpstr>Hello Python！-- IDE（自带的IDE）本地运行：</vt:lpstr>
      <vt:lpstr>Hello Python！-- IDE（Visual studio code）本地运行：</vt:lpstr>
      <vt:lpstr>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2020-03-17T14:07:50Z</dcterms:created>
  <dcterms:modified xsi:type="dcterms:W3CDTF">2020-03-17T14:10:08Z</dcterms:modified>
</cp:coreProperties>
</file>